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4"/>
  </p:sldMasterIdLst>
  <p:notesMasterIdLst>
    <p:notesMasterId r:id="rId70"/>
  </p:notesMasterIdLst>
  <p:handoutMasterIdLst>
    <p:handoutMasterId r:id="rId71"/>
  </p:handoutMasterIdLst>
  <p:sldIdLst>
    <p:sldId id="292" r:id="rId5"/>
    <p:sldId id="294" r:id="rId6"/>
    <p:sldId id="337" r:id="rId7"/>
    <p:sldId id="295" r:id="rId8"/>
    <p:sldId id="296" r:id="rId9"/>
    <p:sldId id="338" r:id="rId10"/>
    <p:sldId id="297" r:id="rId11"/>
    <p:sldId id="336" r:id="rId12"/>
    <p:sldId id="339" r:id="rId13"/>
    <p:sldId id="340" r:id="rId14"/>
    <p:sldId id="298" r:id="rId15"/>
    <p:sldId id="299" r:id="rId16"/>
    <p:sldId id="300" r:id="rId17"/>
    <p:sldId id="301" r:id="rId18"/>
    <p:sldId id="341" r:id="rId19"/>
    <p:sldId id="302" r:id="rId20"/>
    <p:sldId id="342" r:id="rId21"/>
    <p:sldId id="343" r:id="rId22"/>
    <p:sldId id="344" r:id="rId23"/>
    <p:sldId id="303" r:id="rId24"/>
    <p:sldId id="304" r:id="rId25"/>
    <p:sldId id="305" r:id="rId26"/>
    <p:sldId id="346" r:id="rId27"/>
    <p:sldId id="347" r:id="rId28"/>
    <p:sldId id="335" r:id="rId29"/>
    <p:sldId id="307" r:id="rId30"/>
    <p:sldId id="308" r:id="rId31"/>
    <p:sldId id="348" r:id="rId32"/>
    <p:sldId id="349" r:id="rId33"/>
    <p:sldId id="309" r:id="rId34"/>
    <p:sldId id="350" r:id="rId35"/>
    <p:sldId id="310" r:id="rId36"/>
    <p:sldId id="311" r:id="rId37"/>
    <p:sldId id="312" r:id="rId38"/>
    <p:sldId id="313" r:id="rId39"/>
    <p:sldId id="351" r:id="rId40"/>
    <p:sldId id="352" r:id="rId41"/>
    <p:sldId id="353" r:id="rId42"/>
    <p:sldId id="314" r:id="rId43"/>
    <p:sldId id="315" r:id="rId44"/>
    <p:sldId id="316" r:id="rId45"/>
    <p:sldId id="354" r:id="rId46"/>
    <p:sldId id="317" r:id="rId47"/>
    <p:sldId id="318" r:id="rId48"/>
    <p:sldId id="319" r:id="rId49"/>
    <p:sldId id="355" r:id="rId50"/>
    <p:sldId id="320" r:id="rId51"/>
    <p:sldId id="321" r:id="rId52"/>
    <p:sldId id="356" r:id="rId53"/>
    <p:sldId id="357" r:id="rId54"/>
    <p:sldId id="322" r:id="rId55"/>
    <p:sldId id="323" r:id="rId56"/>
    <p:sldId id="324" r:id="rId57"/>
    <p:sldId id="358" r:id="rId58"/>
    <p:sldId id="325" r:id="rId59"/>
    <p:sldId id="359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</p:sldIdLst>
  <p:sldSz cx="9144000" cy="6858000" type="screen4x3"/>
  <p:notesSz cx="666273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FDFDFD"/>
    <a:srgbClr val="CE2030"/>
    <a:srgbClr val="005B83"/>
    <a:srgbClr val="000066"/>
    <a:srgbClr val="0E3278"/>
    <a:srgbClr val="4BAA32"/>
    <a:srgbClr val="002F59"/>
    <a:srgbClr val="003E73"/>
    <a:srgbClr val="CE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504" autoAdjust="0"/>
    <p:restoredTop sz="92521" autoAdjust="0"/>
  </p:normalViewPr>
  <p:slideViewPr>
    <p:cSldViewPr>
      <p:cViewPr varScale="1">
        <p:scale>
          <a:sx n="69" d="100"/>
          <a:sy n="69" d="100"/>
        </p:scale>
        <p:origin x="-924" y="-96"/>
      </p:cViewPr>
      <p:guideLst>
        <p:guide orient="horz" pos="927"/>
        <p:guide pos="3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2AB1F-170E-9F4C-A6BD-2290FE8B49B9}" type="datetimeFigureOut">
              <a:rPr lang="de-DE" smtClean="0"/>
              <a:pPr/>
              <a:t>19.12.2012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F6CCA-6B93-FD4C-B58E-E8492CD0650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299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6" charset="-128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pitchFamily="6" charset="-128"/>
                <a:cs typeface="+mn-cs"/>
              </a:defRPr>
            </a:lvl1pPr>
          </a:lstStyle>
          <a:p>
            <a:pPr>
              <a:defRPr/>
            </a:pPr>
            <a:fld id="{7BC2A75E-B92E-487C-900C-F3E347AD15E1}" type="datetimeFigureOut">
              <a:rPr lang="en-US"/>
              <a:pPr>
                <a:defRPr/>
              </a:pPr>
              <a:t>12/19/2012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6" charset="-128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pitchFamily="6" charset="-128"/>
                <a:cs typeface="+mn-cs"/>
              </a:defRPr>
            </a:lvl1pPr>
          </a:lstStyle>
          <a:p>
            <a:pPr>
              <a:defRPr/>
            </a:pPr>
            <a:fld id="{19EFC1C3-CE8F-4846-8B64-7C558D0706E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536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FC1C3-CE8F-4846-8B64-7C558D0706E3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FC1C3-CE8F-4846-8B64-7C558D0706E3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FC1C3-CE8F-4846-8B64-7C558D0706E3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lide-Vorlage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lide-Vorlage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lide-Vorlag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13" r:id="rId2"/>
    <p:sldLayoutId id="2147484326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pitchFamily="34" charset="-128"/>
        </a:defRPr>
      </a:lvl9pPr>
    </p:titleStyle>
    <p:bodyStyle>
      <a:lvl1pPr marL="190500" indent="-1905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2pPr>
      <a:lvl3pPr marL="950913" indent="-1905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3pPr>
      <a:lvl4pPr marL="1330325" indent="-188913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4pPr>
      <a:lvl5pPr marL="1711325" indent="-1905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5pPr>
      <a:lvl6pPr marL="2168525" indent="-1905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6pPr>
      <a:lvl7pPr marL="2625725" indent="-1905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7pPr>
      <a:lvl8pPr marL="3082925" indent="-1905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8pPr>
      <a:lvl9pPr marL="3540125" indent="-1905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cartouchuppaints.co.uk/paint_code_lamborghini.ph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cartouchuppaints.co.uk/paint_code_maserati.ph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hyperlink" Target="javascript:void()" TargetMode="External"/><Relationship Id="rId4" Type="http://schemas.openxmlformats.org/officeDocument/2006/relationships/image" Target="../media/image7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533400" y="548680"/>
            <a:ext cx="6918920" cy="1371600"/>
          </a:xfrm>
          <a:prstGeom prst="rect">
            <a:avLst/>
          </a:prstGeom>
        </p:spPr>
        <p:txBody>
          <a:bodyPr/>
          <a:lstStyle/>
          <a:p>
            <a:pPr lvl="0">
              <a:spcAft>
                <a:spcPts val="0"/>
              </a:spcAft>
              <a:defRPr/>
            </a:pPr>
            <a:r>
              <a:rPr lang="en-GB" sz="3000" kern="0" dirty="0" smtClean="0">
                <a:solidFill>
                  <a:schemeClr val="bg1"/>
                </a:solidFill>
                <a:latin typeface="Helvetica"/>
                <a:cs typeface="Helvetica"/>
              </a:rPr>
              <a:t>OEM Colour Code Locations</a:t>
            </a:r>
            <a:endParaRPr lang="en-GB" sz="3000" kern="0" dirty="0" smtClean="0">
              <a:solidFill>
                <a:schemeClr val="bg1"/>
              </a:solidFill>
              <a:effectLst>
                <a:reflection stA="30000" endPos="40000" dir="5400000" sy="-100000" algn="bl" rotWithShape="0"/>
              </a:effectLst>
              <a:latin typeface="Helvetica"/>
              <a:cs typeface="Helvetica"/>
            </a:endParaRPr>
          </a:p>
          <a:p>
            <a:pPr lvl="0">
              <a:spcAft>
                <a:spcPts val="0"/>
              </a:spcAft>
              <a:defRPr/>
            </a:pPr>
            <a:r>
              <a:rPr lang="en-GB" sz="3000" kern="0" dirty="0" smtClean="0">
                <a:solidFill>
                  <a:schemeClr val="bg1"/>
                </a:solidFill>
                <a:latin typeface="Helvetica"/>
                <a:cs typeface="Helvetica"/>
              </a:rPr>
              <a:t>Model Information with Label Examples</a:t>
            </a:r>
            <a:r>
              <a:rPr lang="en-GB" sz="3000" kern="0" dirty="0" smtClean="0">
                <a:solidFill>
                  <a:srgbClr val="005B83"/>
                </a:solidFill>
                <a:latin typeface="Helvetica"/>
                <a:cs typeface="Helvetica"/>
              </a:rPr>
              <a:t/>
            </a:r>
            <a:br>
              <a:rPr lang="en-GB" sz="3000" kern="0" dirty="0" smtClean="0">
                <a:solidFill>
                  <a:srgbClr val="005B83"/>
                </a:solidFill>
                <a:latin typeface="Helvetica"/>
                <a:cs typeface="Helvetica"/>
              </a:rPr>
            </a:br>
            <a:endParaRPr lang="en-GB" sz="3000" kern="0" dirty="0" smtClean="0">
              <a:solidFill>
                <a:srgbClr val="005B83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19926" y="476672"/>
          <a:ext cx="6304509" cy="1695325"/>
        </p:xfrm>
        <a:graphic>
          <a:graphicData uri="http://schemas.openxmlformats.org/drawingml/2006/table">
            <a:tbl>
              <a:tblPr/>
              <a:tblGrid>
                <a:gridCol w="720330"/>
                <a:gridCol w="558000"/>
                <a:gridCol w="548280"/>
                <a:gridCol w="471088"/>
                <a:gridCol w="1823051"/>
                <a:gridCol w="543600"/>
                <a:gridCol w="548280"/>
                <a:gridCol w="543600"/>
                <a:gridCol w="548280"/>
              </a:tblGrid>
              <a:tr h="304773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CADILLAC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3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OF </a:t>
                      </a: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69493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THE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 PARTS IDENTIFICATION STICKER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2789872" y="3861048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39792" y="389704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Picture 8" descr="Buick Paint Code Service Parts Identification Label"/>
          <p:cNvPicPr>
            <a:picLocks noChangeAspect="1" noChangeArrowheads="1"/>
          </p:cNvPicPr>
          <p:nvPr/>
        </p:nvPicPr>
        <p:blipFill>
          <a:blip r:embed="rId2" cstate="print"/>
          <a:srcRect b="39630"/>
          <a:stretch>
            <a:fillRect/>
          </a:stretch>
        </p:blipFill>
        <p:spPr bwMode="auto">
          <a:xfrm>
            <a:off x="4247306" y="2653656"/>
            <a:ext cx="3493046" cy="1423416"/>
          </a:xfrm>
          <a:prstGeom prst="rect">
            <a:avLst/>
          </a:prstGeom>
          <a:noFill/>
        </p:spPr>
      </p:pic>
      <p:pic>
        <p:nvPicPr>
          <p:cNvPr id="10" name="Picture 9" descr="Caddy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889056"/>
            <a:ext cx="866775" cy="80238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1990" b="26313"/>
          <a:stretch>
            <a:fillRect/>
          </a:stretch>
        </p:blipFill>
        <p:spPr bwMode="auto">
          <a:xfrm>
            <a:off x="2587423" y="4571231"/>
            <a:ext cx="1876425" cy="162713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749" t="29071" r="8572" b="28252"/>
          <a:stretch>
            <a:fillRect/>
          </a:stretch>
        </p:blipFill>
        <p:spPr bwMode="auto">
          <a:xfrm>
            <a:off x="4791604" y="2996952"/>
            <a:ext cx="2804732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e 3"/>
          <p:cNvSpPr/>
          <p:nvPr/>
        </p:nvSpPr>
        <p:spPr>
          <a:xfrm>
            <a:off x="4716016" y="4146888"/>
            <a:ext cx="720080" cy="362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943848" y="4221111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3275856" y="4185111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403648" y="5183327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187624" y="4709517"/>
          <a:ext cx="972000" cy="447675"/>
        </p:xfrm>
        <a:graphic>
          <a:graphicData uri="http://schemas.openxmlformats.org/drawingml/2006/table">
            <a:tbl>
              <a:tblPr/>
              <a:tblGrid>
                <a:gridCol w="972000"/>
              </a:tblGrid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HRR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LABEL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421553" y="457622"/>
          <a:ext cx="6300894" cy="2379248"/>
        </p:xfrm>
        <a:graphic>
          <a:graphicData uri="http://schemas.openxmlformats.org/drawingml/2006/table">
            <a:tbl>
              <a:tblPr/>
              <a:tblGrid>
                <a:gridCol w="576000"/>
                <a:gridCol w="572400"/>
                <a:gridCol w="572400"/>
                <a:gridCol w="572400"/>
                <a:gridCol w="724529"/>
                <a:gridCol w="540000"/>
                <a:gridCol w="540000"/>
                <a:gridCol w="550800"/>
                <a:gridCol w="547200"/>
                <a:gridCol w="547200"/>
                <a:gridCol w="557965"/>
              </a:tblGrid>
              <a:tr h="30600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CHEVROLET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4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AVEO - CAPTIVA- MATIZ - SPARK  EPICA - LACETTI - NUBIRA </a:t>
                      </a:r>
                      <a:endParaRPr lang="it-IT" sz="1000" b="1" i="0" u="none" strike="noStrike" dirty="0" smtClean="0">
                        <a:solidFill>
                          <a:srgbClr val="CE2030"/>
                        </a:solidFill>
                        <a:latin typeface="Arial"/>
                      </a:endParaRPr>
                    </a:p>
                    <a:p>
                      <a:pPr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KALOS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69912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2624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HRR</a:t>
                      </a: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THE GLOVE COMPARTMENT</a:t>
                      </a: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2624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</a:t>
                      </a:r>
                      <a:r>
                        <a:rPr lang="en-GB" sz="1000" b="1" i="0" u="none" strike="noStrike" baseline="0" dirty="0" smtClean="0">
                          <a:solidFill>
                            <a:srgbClr val="CE2030"/>
                          </a:solidFill>
                          <a:latin typeface="Arial"/>
                        </a:rPr>
                        <a:t>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THE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894" y="846237"/>
            <a:ext cx="1059298" cy="8640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93" y="3212976"/>
            <a:ext cx="2919919" cy="2189225"/>
          </a:xfrm>
          <a:prstGeom prst="rect">
            <a:avLst/>
          </a:prstGeom>
          <a:noFill/>
        </p:spPr>
      </p:pic>
      <p:sp>
        <p:nvSpPr>
          <p:cNvPr id="4" name="Ovale 3"/>
          <p:cNvSpPr/>
          <p:nvPr/>
        </p:nvSpPr>
        <p:spPr>
          <a:xfrm>
            <a:off x="4889783" y="4320306"/>
            <a:ext cx="722738" cy="257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3040032" y="4320306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19672" y="4356306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22347" y="470756"/>
          <a:ext cx="6299306" cy="2191168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1587"/>
                <a:gridCol w="571587"/>
                <a:gridCol w="728132"/>
                <a:gridCol w="547200"/>
                <a:gridCol w="547200"/>
                <a:gridCol w="547200"/>
                <a:gridCol w="543600"/>
                <a:gridCol w="543600"/>
                <a:gridCol w="5472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CHRYSLER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2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NEON - SEBRING - STRATUS CABRIO - VOYAGER</a:t>
                      </a:r>
                    </a:p>
                  </a:txBody>
                  <a:tcPr marL="233043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69912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262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PT CRUISER</a:t>
                      </a:r>
                    </a:p>
                  </a:txBody>
                  <a:tcPr marL="233043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INSIDE OF THE FRONT BUMPER</a:t>
                      </a:r>
                    </a:p>
                  </a:txBody>
                  <a:tcPr marL="69912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262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CHEROKE</a:t>
                      </a:r>
                    </a:p>
                  </a:txBody>
                  <a:tcPr marL="233043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INSIDE OF THE REAR BUMPER</a:t>
                      </a: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875765"/>
            <a:ext cx="2016224" cy="76513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 descr="H:\foto\031.JPG"/>
          <p:cNvPicPr/>
          <p:nvPr/>
        </p:nvPicPr>
        <p:blipFill>
          <a:blip r:embed="rId2" cstate="print"/>
          <a:srcRect l="35339" t="20880" r="33534" b="25847"/>
          <a:stretch>
            <a:fillRect/>
          </a:stretch>
        </p:blipFill>
        <p:spPr bwMode="auto">
          <a:xfrm>
            <a:off x="4860032" y="3212976"/>
            <a:ext cx="1512168" cy="270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3"/>
          <p:cNvSpPr/>
          <p:nvPr/>
        </p:nvSpPr>
        <p:spPr>
          <a:xfrm>
            <a:off x="5225777" y="5398740"/>
            <a:ext cx="714375" cy="19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35696" y="5409216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347864" y="5373216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20603" y="476672"/>
          <a:ext cx="6295594" cy="2370992"/>
        </p:xfrm>
        <a:graphic>
          <a:graphicData uri="http://schemas.openxmlformats.org/drawingml/2006/table">
            <a:tbl>
              <a:tblPr/>
              <a:tblGrid>
                <a:gridCol w="576000"/>
                <a:gridCol w="572400"/>
                <a:gridCol w="572400"/>
                <a:gridCol w="572400"/>
                <a:gridCol w="755194"/>
                <a:gridCol w="540000"/>
                <a:gridCol w="540000"/>
                <a:gridCol w="543600"/>
                <a:gridCol w="543600"/>
                <a:gridCol w="540000"/>
                <a:gridCol w="5400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CITROEN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6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2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262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CE2030"/>
                          </a:solidFill>
                          <a:latin typeface="Arial"/>
                        </a:rPr>
                        <a:t>C-CROSSER - NEMO - JUMPER</a:t>
                      </a: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C2-C3-C3 PLURIEL - </a:t>
                      </a:r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C3 PICASSO </a:t>
                      </a:r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C4 </a:t>
                      </a:r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– C4 PICASSO - C5 – C8 - DS3 </a:t>
                      </a:r>
                    </a:p>
                    <a:p>
                      <a:pPr algn="l" fontAlgn="ctr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JUMPY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C1</a:t>
                      </a: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OF COLUMN, RIGHT SIDE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908720"/>
            <a:ext cx="1276350" cy="7247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3641" t="27362" r="30435" b="41171"/>
          <a:stretch>
            <a:fillRect/>
          </a:stretch>
        </p:blipFill>
        <p:spPr bwMode="auto">
          <a:xfrm>
            <a:off x="4499992" y="2996952"/>
            <a:ext cx="3096344" cy="1685583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39792" y="400506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2969892" y="3969064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422002" y="476672"/>
          <a:ext cx="6296070" cy="184227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DACIA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INSIDE BOOT, ENGINE COMPARTMENT</a:t>
                      </a:r>
                    </a:p>
                    <a:p>
                      <a:pPr lvl="1"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OR INSIDE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2435" y="836712"/>
            <a:ext cx="754902" cy="9390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422002" y="476672"/>
          <a:ext cx="6296070" cy="169827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DAEWOO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  INSIDE THE ENGINE COMPARTMENT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Daewoo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0712" y="1082232"/>
            <a:ext cx="2417885" cy="428625"/>
          </a:xfrm>
          <a:prstGeom prst="rect">
            <a:avLst/>
          </a:prstGeom>
          <a:noFill/>
        </p:spPr>
      </p:pic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3517885" y="3429000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760504" y="346500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292080" y="3465000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 descr="H:\ETI.JPG\IMG_1506.jpg"/>
          <p:cNvPicPr/>
          <p:nvPr/>
        </p:nvPicPr>
        <p:blipFill>
          <a:blip r:embed="rId2" cstate="print"/>
          <a:srcRect l="7595" t="24392" r="24244" b="29419"/>
          <a:stretch>
            <a:fillRect/>
          </a:stretch>
        </p:blipFill>
        <p:spPr bwMode="auto">
          <a:xfrm>
            <a:off x="4400128" y="2924944"/>
            <a:ext cx="31242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 rot="10800000" flipH="1" flipV="1">
            <a:off x="2937892" y="4005064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7" name="Ovale 6"/>
          <p:cNvSpPr/>
          <p:nvPr/>
        </p:nvSpPr>
        <p:spPr>
          <a:xfrm>
            <a:off x="6552778" y="3963169"/>
            <a:ext cx="533400" cy="333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75656" y="4089424"/>
          <a:ext cx="1260000" cy="16764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457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2" y="442764"/>
          <a:ext cx="6296070" cy="205636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DAIHATSU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CUORE - MATERIA - TERIOS </a:t>
                      </a:r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</a:t>
                      </a:r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YRV </a:t>
                      </a:r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SIRION </a:t>
                      </a:r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- COPEN</a:t>
                      </a: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ENGINE COMPARTMENT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IN DOOR SHUTS OR INSIDE FRONT BUMPER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168527" y="855762"/>
            <a:ext cx="792088" cy="78152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2" y="442764"/>
          <a:ext cx="6296070" cy="173236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DATSUN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ENGINE COMPARTMENT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File:Datsun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9028" y="826880"/>
            <a:ext cx="1485900" cy="900827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3517885" y="3429000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60504" y="346500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292080" y="3465000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2" y="442764"/>
          <a:ext cx="6296070" cy="241636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DODGE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ALL MODELS 2007 - 2008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THE FRONT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CALIBER, CHALLENGER, NITRO, VIPER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THE FRONT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SHADOW, SPIRIT, SPRINTER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UNKNOWN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ALL OTHER MODELS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3203848" y="4706768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60504" y="474276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Dodge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208" y="1052736"/>
            <a:ext cx="2619375" cy="381000"/>
          </a:xfrm>
          <a:prstGeom prst="rect">
            <a:avLst/>
          </a:prstGeom>
          <a:noFill/>
        </p:spPr>
      </p:pic>
      <p:pic>
        <p:nvPicPr>
          <p:cNvPr id="8" name="Picture 7" descr="http://www.ltsportcover.com/images/paint-code/dod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2" y="442764"/>
          <a:ext cx="6296070" cy="1732364"/>
        </p:xfrm>
        <a:graphic>
          <a:graphicData uri="http://schemas.openxmlformats.org/drawingml/2006/table">
            <a:tbl>
              <a:tblPr/>
              <a:tblGrid>
                <a:gridCol w="572370"/>
                <a:gridCol w="572370"/>
                <a:gridCol w="572370"/>
                <a:gridCol w="572370"/>
                <a:gridCol w="572370"/>
                <a:gridCol w="572370"/>
                <a:gridCol w="572370"/>
                <a:gridCol w="572370"/>
                <a:gridCol w="572370"/>
                <a:gridCol w="572370"/>
                <a:gridCol w="572370"/>
              </a:tblGrid>
              <a:tr h="30600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EAGLE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ALL MODELS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Eagle'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5768" y="817048"/>
            <a:ext cx="1133475" cy="928032"/>
          </a:xfrm>
          <a:prstGeom prst="rect">
            <a:avLst/>
          </a:prstGeom>
          <a:noFill/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3517885" y="3429000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760504" y="346500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292080" y="3465000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299997" cy="1695342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306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ACURA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 ALL MODELS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8965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129510" y="3969088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55816" y="400508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2972" descr="Acura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1852" y="836712"/>
            <a:ext cx="942146" cy="866774"/>
          </a:xfrm>
          <a:prstGeom prst="rect">
            <a:avLst/>
          </a:prstGeom>
          <a:noFill/>
        </p:spPr>
      </p:pic>
      <p:pic>
        <p:nvPicPr>
          <p:cNvPr id="9" name="Picture 8" descr="http://www.expresspaint.com/ep_images/location_guide/colorPalet_hon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857884"/>
            <a:ext cx="2409825" cy="19392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 descr="C:\Users\card238\AppData\Local\Microsoft\Windows\Temporary Internet Files\Content.Outlook\HOFBP9QS\Etichetta codice Ferrari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019" y="2644369"/>
            <a:ext cx="33623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 rot="10800000" flipH="1" flipV="1">
            <a:off x="2876128" y="3611157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75656" y="3695517"/>
          <a:ext cx="1260000" cy="16764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457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Ferrari Logo"/>
          <p:cNvPicPr>
            <a:picLocks noChangeAspect="1" noChangeArrowheads="1"/>
          </p:cNvPicPr>
          <p:nvPr/>
        </p:nvPicPr>
        <p:blipFill>
          <a:blip r:embed="rId3" cstate="print"/>
          <a:srcRect l="39302" t="3889" r="36279" b="5000"/>
          <a:stretch>
            <a:fillRect/>
          </a:stretch>
        </p:blipFill>
        <p:spPr bwMode="auto">
          <a:xfrm>
            <a:off x="4255393" y="764704"/>
            <a:ext cx="648072" cy="1012226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22002" y="476672"/>
          <a:ext cx="6296070" cy="184227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FERRARI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INSIDE THE ENGINE COMPARTMENT (UNDER BONNET)</a:t>
                      </a:r>
                    </a:p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OR INSIDE LUGGAGE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:\Users\card238\AppData\Local\Microsoft\Windows\Temporary Internet Files\Content.Outlook\HOFBP9QS\Immagine1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8447" y="3645024"/>
            <a:ext cx="231788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H:\foto\023.JPG"/>
          <p:cNvPicPr/>
          <p:nvPr/>
        </p:nvPicPr>
        <p:blipFill>
          <a:blip r:embed="rId3" cstate="print"/>
          <a:srcRect l="16540" r="16466" b="8804"/>
          <a:stretch>
            <a:fillRect/>
          </a:stretch>
        </p:blipFill>
        <p:spPr bwMode="auto">
          <a:xfrm>
            <a:off x="3910295" y="3645024"/>
            <a:ext cx="1092671" cy="163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6" descr="C:\Users\card238\Pictures\2010-10-08\007.JPG"/>
          <p:cNvPicPr/>
          <p:nvPr/>
        </p:nvPicPr>
        <p:blipFill>
          <a:blip r:embed="rId4" cstate="print"/>
          <a:srcRect l="8421" t="11022" r="1805" b="10822"/>
          <a:stretch>
            <a:fillRect/>
          </a:stretch>
        </p:blipFill>
        <p:spPr bwMode="auto">
          <a:xfrm>
            <a:off x="1462023" y="3645024"/>
            <a:ext cx="232792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8"/>
          <p:cNvSpPr/>
          <p:nvPr/>
        </p:nvSpPr>
        <p:spPr>
          <a:xfrm>
            <a:off x="3118207" y="4869160"/>
            <a:ext cx="501958" cy="339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0" name="Ovale 5"/>
          <p:cNvSpPr/>
          <p:nvPr/>
        </p:nvSpPr>
        <p:spPr>
          <a:xfrm rot="5400000">
            <a:off x="4363204" y="4911547"/>
            <a:ext cx="210119" cy="395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421998" y="476672"/>
          <a:ext cx="6300002" cy="2682888"/>
        </p:xfrm>
        <a:graphic>
          <a:graphicData uri="http://schemas.openxmlformats.org/drawingml/2006/table">
            <a:tbl>
              <a:tblPr/>
              <a:tblGrid>
                <a:gridCol w="572490"/>
                <a:gridCol w="575761"/>
                <a:gridCol w="575761"/>
                <a:gridCol w="568564"/>
                <a:gridCol w="2289956"/>
                <a:gridCol w="572490"/>
                <a:gridCol w="572490"/>
                <a:gridCol w="572490"/>
              </a:tblGrid>
              <a:tr h="30306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FIAT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BRAVO - CROMA - PUNTO </a:t>
                      </a: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ENGINE COMPARTMENT COVER (UNDER BONNET)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DOBLO' - DUCATO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SCUDO</a:t>
                      </a:r>
                    </a:p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QUBO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- SEDICI - IDEA</a:t>
                      </a: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311727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STILO - 500 - 600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PANDA MULTIPLA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- GRANDE PUNTO</a:t>
                      </a: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REAR / LUGGAGE COMPARTMENT </a:t>
                      </a:r>
                    </a:p>
                  </a:txBody>
                  <a:tcPr marL="311727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NUOVO SCUDO - ULYSSE</a:t>
                      </a: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EDGE</a:t>
                      </a:r>
                    </a:p>
                  </a:txBody>
                  <a:tcPr marL="31172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SEDICI - STRADA</a:t>
                      </a: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INSIDE EDGE OF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172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0858" y="836712"/>
            <a:ext cx="1959254" cy="932378"/>
          </a:xfrm>
          <a:prstGeom prst="rect">
            <a:avLst/>
          </a:prstGeom>
          <a:noFill/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75656" y="5659176"/>
          <a:ext cx="1828800" cy="335280"/>
        </p:xfrm>
        <a:graphic>
          <a:graphicData uri="http://schemas.openxmlformats.org/drawingml/2006/table">
            <a:tbl>
              <a:tblPr/>
              <a:tblGrid>
                <a:gridCol w="1828800"/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FIAT SEDICI </a:t>
                      </a:r>
                      <a:br>
                        <a:rPr lang="it-IT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</a:br>
                      <a:r>
                        <a:rPr lang="it-IT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 SUZUKI</a:t>
                      </a:r>
                    </a:p>
                  </a:txBody>
                  <a:tcPr marL="85725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644008" y="5659176"/>
          <a:ext cx="1468760" cy="335280"/>
        </p:xfrm>
        <a:graphic>
          <a:graphicData uri="http://schemas.openxmlformats.org/drawingml/2006/table">
            <a:tbl>
              <a:tblPr/>
              <a:tblGrid>
                <a:gridCol w="1468760"/>
              </a:tblGrid>
              <a:tr h="324000">
                <a:tc>
                  <a:txBody>
                    <a:bodyPr/>
                    <a:lstStyle/>
                    <a:p>
                      <a:pPr algn="r" fontAlgn="t"/>
                      <a:r>
                        <a:rPr lang="fr-FR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FIAT ULYSSE </a:t>
                      </a:r>
                      <a:br>
                        <a:rPr lang="fr-FR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</a:br>
                      <a:r>
                        <a:rPr lang="fr-FR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 PSA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AutoShape 2"/>
          <p:cNvSpPr>
            <a:spLocks noChangeArrowheads="1"/>
          </p:cNvSpPr>
          <p:nvPr/>
        </p:nvSpPr>
        <p:spPr bwMode="auto">
          <a:xfrm rot="16200000">
            <a:off x="4130972" y="5517452"/>
            <a:ext cx="702008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17" name="AutoShape 2"/>
          <p:cNvSpPr>
            <a:spLocks noChangeArrowheads="1"/>
          </p:cNvSpPr>
          <p:nvPr/>
        </p:nvSpPr>
        <p:spPr bwMode="auto">
          <a:xfrm rot="16200000">
            <a:off x="3122860" y="5517452"/>
            <a:ext cx="702008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27824" y="4558869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Immagine 1" descr="C:\Users\card238\AppData\Local\Microsoft\Windows\Temporary Internet Files\Content.Outlook\KLK52K4O\IMG_12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3503" y="2988674"/>
            <a:ext cx="2790825" cy="216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03848" y="4522869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8" name="Ovale 4"/>
          <p:cNvSpPr/>
          <p:nvPr/>
        </p:nvSpPr>
        <p:spPr>
          <a:xfrm>
            <a:off x="5028779" y="4408569"/>
            <a:ext cx="523875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2" y="442764"/>
          <a:ext cx="6299997" cy="2229546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FORD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4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FIESTA - KA - FUSION - FOCUS </a:t>
                      </a:r>
                      <a:endParaRPr lang="en-GB" sz="1000" b="1" i="0" u="none" strike="noStrike" dirty="0" smtClean="0">
                        <a:solidFill>
                          <a:srgbClr val="CE2030"/>
                        </a:solidFill>
                        <a:latin typeface="Arial"/>
                      </a:endParaRPr>
                    </a:p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S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MAX - C MAX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KUGA 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/>
                      </a:r>
                      <a:b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</a:b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FOCUS COUPE'(PININFARINA)</a:t>
                      </a: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INSIDE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INSIDE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51780"/>
            <a:ext cx="1719595" cy="69129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2" y="442764"/>
          <a:ext cx="6296070" cy="173236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GEO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THE SERVICE PARTS IDENTIFICATION STICKER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3517885" y="3429000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60504" y="346500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292080" y="3465000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Geo logo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7064" y="1010224"/>
            <a:ext cx="1628775" cy="4967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2" y="442764"/>
          <a:ext cx="6296070" cy="209236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GMC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SAFARI, SAVANA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ON THE DOOR FACE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ALL OTHER MODELS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IN THE GLOVE BOX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DOOR SHUTS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AND ENGINE COMAPRTMENT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3079496" y="4044392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60504" y="408039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brandlogo" descr="GMC Home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0416" y="1082232"/>
            <a:ext cx="1643555" cy="342900"/>
          </a:xfrm>
          <a:prstGeom prst="rect">
            <a:avLst/>
          </a:prstGeom>
          <a:noFill/>
        </p:spPr>
      </p:pic>
      <p:pic>
        <p:nvPicPr>
          <p:cNvPr id="10" name="Picture 9" descr="http://www.ltsportcover.com/images/paint-code/chevy-g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924150"/>
            <a:ext cx="3073400" cy="23050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C:\Users\card238\AppData\Local\Microsoft\Windows\Temporary Internet Files\Content.Outlook\HOFBP9QS\05092010357.jpg"/>
          <p:cNvPicPr/>
          <p:nvPr/>
        </p:nvPicPr>
        <p:blipFill>
          <a:blip r:embed="rId2" cstate="print"/>
          <a:srcRect l="27085" t="8271" r="37987" b="13534"/>
          <a:stretch>
            <a:fillRect/>
          </a:stretch>
        </p:blipFill>
        <p:spPr bwMode="auto">
          <a:xfrm>
            <a:off x="4920580" y="3068960"/>
            <a:ext cx="23157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597708" lon="21295388" rev="16147151"/>
            </a:camera>
            <a:lightRig rig="threePt" dir="t"/>
          </a:scene3d>
        </p:spPr>
      </p:pic>
      <p:sp>
        <p:nvSpPr>
          <p:cNvPr id="7" name="Ovale 4"/>
          <p:cNvSpPr/>
          <p:nvPr/>
        </p:nvSpPr>
        <p:spPr>
          <a:xfrm>
            <a:off x="6409878" y="3717032"/>
            <a:ext cx="742950" cy="352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770" y="821854"/>
            <a:ext cx="1567433" cy="874296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 rot="10800000" flipH="1" flipV="1">
            <a:off x="3414142" y="3753063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907704" y="378906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418803" y="476672"/>
          <a:ext cx="6306394" cy="2163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76000"/>
                <a:gridCol w="827194"/>
                <a:gridCol w="529200"/>
                <a:gridCol w="529200"/>
                <a:gridCol w="529200"/>
                <a:gridCol w="529200"/>
                <a:gridCol w="529200"/>
                <a:gridCol w="5292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HONDA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ACCORD -  JAZZ - CR V - FR V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S2000 - STREAM CIVIC</a:t>
                      </a:r>
                    </a:p>
                  </a:txBody>
                  <a:tcPr marL="15506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775326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CIVIC - INSIGHT - LOGO - S2000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NSX</a:t>
                      </a:r>
                    </a:p>
                  </a:txBody>
                  <a:tcPr marL="1550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COLUMN / POST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DOOR</a:t>
                      </a:r>
                    </a:p>
                  </a:txBody>
                  <a:tcPr marL="775326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1" y="476672"/>
          <a:ext cx="6299999" cy="1702160"/>
        </p:xfrm>
        <a:graphic>
          <a:graphicData uri="http://schemas.openxmlformats.org/drawingml/2006/table">
            <a:tbl>
              <a:tblPr/>
              <a:tblGrid>
                <a:gridCol w="572377"/>
                <a:gridCol w="572377"/>
                <a:gridCol w="572377"/>
                <a:gridCol w="574303"/>
                <a:gridCol w="574303"/>
                <a:gridCol w="572377"/>
                <a:gridCol w="572377"/>
                <a:gridCol w="572377"/>
                <a:gridCol w="572377"/>
                <a:gridCol w="572377"/>
                <a:gridCol w="572377"/>
              </a:tblGrid>
              <a:tr h="30306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HUMMER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GLOVE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47664" y="3912096"/>
          <a:ext cx="1219200" cy="381000"/>
        </p:xfrm>
        <a:graphic>
          <a:graphicData uri="http://schemas.openxmlformats.org/drawingml/2006/table">
            <a:tbl>
              <a:tblPr/>
              <a:tblGrid>
                <a:gridCol w="12192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(GMNA)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Immagine 1" descr="C:\Users\card238\AppData\Local\Microsoft\Windows\Temporary Internet Files\Content.Outlook\HOFBP9QS\DSCF0462.jpg"/>
          <p:cNvPicPr/>
          <p:nvPr/>
        </p:nvPicPr>
        <p:blipFill>
          <a:blip r:embed="rId2" cstate="print"/>
          <a:srcRect l="26474" t="26874"/>
          <a:stretch>
            <a:fillRect/>
          </a:stretch>
        </p:blipFill>
        <p:spPr bwMode="auto">
          <a:xfrm>
            <a:off x="4230584" y="2682601"/>
            <a:ext cx="3293744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2"/>
          <p:cNvSpPr/>
          <p:nvPr/>
        </p:nvSpPr>
        <p:spPr>
          <a:xfrm>
            <a:off x="4906860" y="3939902"/>
            <a:ext cx="7239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2868724" y="397800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3663" t="18223" r="19730" b="40091"/>
          <a:stretch>
            <a:fillRect/>
          </a:stretch>
        </p:blipFill>
        <p:spPr bwMode="auto">
          <a:xfrm>
            <a:off x="4382908" y="3501008"/>
            <a:ext cx="3357444" cy="1575416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5148064" y="3910582"/>
            <a:ext cx="504056" cy="301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2875346" y="3924295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367784" y="3960295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5147" y="979373"/>
            <a:ext cx="1304925" cy="649427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19557" y="486197"/>
          <a:ext cx="6304886" cy="2517804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825686"/>
                <a:gridCol w="532800"/>
                <a:gridCol w="532800"/>
                <a:gridCol w="529200"/>
                <a:gridCol w="529200"/>
                <a:gridCol w="529200"/>
                <a:gridCol w="5292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HYUNDAI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7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ACCENT - ATOS PRIME - COUPE' </a:t>
                      </a:r>
                      <a:r>
                        <a:rPr lang="fr-FR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LANTRA </a:t>
                      </a:r>
                      <a:r>
                        <a:rPr lang="fr-FR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- TRAJET </a:t>
                      </a:r>
                      <a:r>
                        <a:rPr lang="fr-FR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– </a:t>
                      </a:r>
                      <a:r>
                        <a:rPr lang="fr-FR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TERRACAN </a:t>
                      </a:r>
                      <a:r>
                        <a:rPr lang="fr-FR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SONICA</a:t>
                      </a:r>
                      <a:endParaRPr lang="fr-FR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477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77387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I10 - I30 - IX35 - IX55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SANTA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FE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TUCSON - MATRIX </a:t>
                      </a:r>
                    </a:p>
                  </a:txBody>
                  <a:tcPr marL="15477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COLUMN / POST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7387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I20</a:t>
                      </a:r>
                    </a:p>
                  </a:txBody>
                  <a:tcPr marL="15477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EDGE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OF FRONT DOOR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7387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19557" y="486197"/>
          <a:ext cx="6304886" cy="2157804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825686"/>
                <a:gridCol w="532800"/>
                <a:gridCol w="532800"/>
                <a:gridCol w="529200"/>
                <a:gridCol w="529200"/>
                <a:gridCol w="529200"/>
                <a:gridCol w="5292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INFINITI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7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EX35, G37, M35, N40, QX56. </a:t>
                      </a:r>
                    </a:p>
                    <a:p>
                      <a:pPr algn="l" fontAlgn="ctr"/>
                      <a:r>
                        <a:rPr lang="fr-FR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Some M45 models</a:t>
                      </a:r>
                      <a:endParaRPr lang="fr-FR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477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THE FRONT DOOR COLUMN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7387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ALL OTHER MODELS</a:t>
                      </a:r>
                    </a:p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Some M45 models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477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ENGINE COMPARTMENT (FIREWALL)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7387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Infinitilogofair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576" y="876040"/>
            <a:ext cx="1529421" cy="752475"/>
          </a:xfrm>
          <a:prstGeom prst="rect">
            <a:avLst/>
          </a:prstGeom>
          <a:noFill/>
        </p:spPr>
      </p:pic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3517885" y="3609048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760504" y="364504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292080" y="3645048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19557" y="486197"/>
          <a:ext cx="6304886" cy="2193804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825686"/>
                <a:gridCol w="532800"/>
                <a:gridCol w="532800"/>
                <a:gridCol w="529200"/>
                <a:gridCol w="529200"/>
                <a:gridCol w="529200"/>
                <a:gridCol w="5292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ISUZU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97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7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HOMBRE - OASIS</a:t>
                      </a:r>
                      <a:endParaRPr lang="fr-FR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477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7387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AMIGO - AXIOM - RODEO</a:t>
                      </a:r>
                    </a:p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VEHICROSS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477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7387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ASCENDER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477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GLOVE BOX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7387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3517885" y="3609048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760504" y="364504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292080" y="3645048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Isuzu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2880" y="1082232"/>
            <a:ext cx="1905000" cy="3429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299997" cy="201252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306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ALFA ROMEO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BRERA - MITO - GTV </a:t>
                      </a:r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</a:t>
                      </a:r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SPIDER </a:t>
                      </a:r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GIULIETTA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ENGINE COMPARTMENT COVER</a:t>
                      </a:r>
                    </a:p>
                  </a:txBody>
                  <a:tcPr marL="38965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159 - 147 - MI.TO </a:t>
                      </a:r>
                    </a:p>
                  </a:txBody>
                  <a:tcPr marL="15586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TAILGATE OF LUGGAGE COMPARTMENT</a:t>
                      </a:r>
                    </a:p>
                  </a:txBody>
                  <a:tcPr marL="38965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845134"/>
            <a:ext cx="969009" cy="855674"/>
          </a:xfrm>
          <a:prstGeom prst="rect">
            <a:avLst/>
          </a:prstGeom>
          <a:noFill/>
        </p:spPr>
      </p:pic>
      <p:pic>
        <p:nvPicPr>
          <p:cNvPr id="5" name="Immagine 1" descr="C:\Users\card238\AppData\Local\Microsoft\Windows\Temporary Internet Files\Content.Outlook\HOFBP9QS\Etichetta FIA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3679" y="2955404"/>
            <a:ext cx="27146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129510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55816" y="378906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0987" t="10417" r="15924" b="33016"/>
          <a:stretch>
            <a:fillRect/>
          </a:stretch>
        </p:blipFill>
        <p:spPr bwMode="auto">
          <a:xfrm>
            <a:off x="4692710" y="2808588"/>
            <a:ext cx="2759610" cy="2204588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4613869" y="4527400"/>
            <a:ext cx="1266825" cy="438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22001" y="476672"/>
          <a:ext cx="6299999" cy="1883577"/>
        </p:xfrm>
        <a:graphic>
          <a:graphicData uri="http://schemas.openxmlformats.org/drawingml/2006/table">
            <a:tbl>
              <a:tblPr/>
              <a:tblGrid>
                <a:gridCol w="571001"/>
                <a:gridCol w="561992"/>
                <a:gridCol w="580120"/>
                <a:gridCol w="580120"/>
                <a:gridCol w="1686286"/>
                <a:gridCol w="580120"/>
                <a:gridCol w="580120"/>
                <a:gridCol w="580120"/>
                <a:gridCol w="580120"/>
              </a:tblGrid>
              <a:tr h="30471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JAGUAR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XJ</a:t>
                      </a: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nl-NL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X TYPE - S TYPE - XJ - XF </a:t>
                      </a:r>
                      <a:r>
                        <a:rPr lang="nl-NL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– </a:t>
                      </a:r>
                      <a:r>
                        <a:rPr lang="nl-NL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XK</a:t>
                      </a: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COLUMN / POST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890585"/>
            <a:ext cx="1518317" cy="810223"/>
          </a:xfrm>
          <a:prstGeom prst="rect">
            <a:avLst/>
          </a:prstGeom>
          <a:noFill/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3156191" y="4716384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19672" y="475238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22001" y="476672"/>
          <a:ext cx="6299999" cy="2531577"/>
        </p:xfrm>
        <a:graphic>
          <a:graphicData uri="http://schemas.openxmlformats.org/drawingml/2006/table">
            <a:tbl>
              <a:tblPr/>
              <a:tblGrid>
                <a:gridCol w="571001"/>
                <a:gridCol w="561992"/>
                <a:gridCol w="580120"/>
                <a:gridCol w="580120"/>
                <a:gridCol w="1686286"/>
                <a:gridCol w="580120"/>
                <a:gridCol w="580120"/>
                <a:gridCol w="580120"/>
                <a:gridCol w="580120"/>
              </a:tblGrid>
              <a:tr h="30471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JEEP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12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COMMANDER, COMPASS, LIBERTY, PATRIOT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THE FRONT DOOR COLUMN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CHEROKEE, COMANCHE, </a:t>
                      </a:r>
                    </a:p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GRAND CHEROKEE, </a:t>
                      </a:r>
                    </a:p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WAGONEER</a:t>
                      </a:r>
                      <a:endParaRPr lang="nl-NL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nl-NL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WRANGLER</a:t>
                      </a:r>
                      <a:endParaRPr lang="nl-NL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UNDER THE FRONT SEAT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http://ecx.images-amazon.com/images/I/51rFq-bXZ0L._SL500_SS1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0456" y="764704"/>
            <a:ext cx="952500" cy="952500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3517885" y="3969088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60504" y="400508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292080" y="4005088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176" t="28029" r="1344" b="40422"/>
          <a:stretch>
            <a:fillRect/>
          </a:stretch>
        </p:blipFill>
        <p:spPr bwMode="auto">
          <a:xfrm>
            <a:off x="4289575" y="3420240"/>
            <a:ext cx="3378769" cy="1304904"/>
          </a:xfrm>
          <a:prstGeom prst="rect">
            <a:avLst/>
          </a:prstGeom>
          <a:noFill/>
        </p:spPr>
      </p:pic>
      <p:sp>
        <p:nvSpPr>
          <p:cNvPr id="6" name="Ovale 4"/>
          <p:cNvSpPr/>
          <p:nvPr/>
        </p:nvSpPr>
        <p:spPr>
          <a:xfrm>
            <a:off x="4947941" y="3673595"/>
            <a:ext cx="657224" cy="322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21999" y="476672"/>
          <a:ext cx="6297019" cy="2351416"/>
        </p:xfrm>
        <a:graphic>
          <a:graphicData uri="http://schemas.openxmlformats.org/drawingml/2006/table">
            <a:tbl>
              <a:tblPr/>
              <a:tblGrid>
                <a:gridCol w="357951"/>
                <a:gridCol w="576000"/>
                <a:gridCol w="573891"/>
                <a:gridCol w="568800"/>
                <a:gridCol w="214770"/>
                <a:gridCol w="1005043"/>
                <a:gridCol w="500094"/>
                <a:gridCol w="500094"/>
                <a:gridCol w="500094"/>
                <a:gridCol w="500094"/>
                <a:gridCol w="500094"/>
                <a:gridCol w="500094"/>
              </a:tblGrid>
              <a:tr h="307579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GB" sz="17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KIA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7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7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691"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691"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691"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691"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691"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691"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9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CARNIVAL - CARENS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SORENTO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SPORTAGE - SOUL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42487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64119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SOUL </a:t>
                      </a:r>
                    </a:p>
                  </a:txBody>
                  <a:tcPr marL="14248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INSIDE COLUMN RIGHT SIDE DOOR</a:t>
                      </a:r>
                    </a:p>
                  </a:txBody>
                  <a:tcPr marL="64119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CARNIVAL - CEE'D </a:t>
                      </a:r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</a:t>
                      </a:r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PICANTO </a:t>
                      </a:r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</a:p>
                    <a:p>
                      <a:pPr algn="l" fontAlgn="ctr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RIO </a:t>
                      </a:r>
                      <a:r>
                        <a:rPr lang="it-IT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- SPORTAGE - VENGA </a:t>
                      </a:r>
                    </a:p>
                  </a:txBody>
                  <a:tcPr marL="14248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COLUMN / POST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4119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932128"/>
            <a:ext cx="1415579" cy="696672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19549" y="374427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2859709" y="370827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299997" cy="170798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4293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LAMBORGHINI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81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81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81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81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81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81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1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GALLARDO - MURCIELAGO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 COVER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Lamborghini Paint Code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783324"/>
            <a:ext cx="1512168" cy="967788"/>
          </a:xfrm>
          <a:prstGeom prst="rect">
            <a:avLst/>
          </a:prstGeom>
          <a:noFill/>
        </p:spPr>
      </p:pic>
      <p:pic>
        <p:nvPicPr>
          <p:cNvPr id="5" name="Immagine 1" descr="C:\Users\card238\AppData\Local\Microsoft\Windows\Temporary Internet Files\Content.Outlook\LWF7BR22\DSCF9842.JPG"/>
          <p:cNvPicPr/>
          <p:nvPr/>
        </p:nvPicPr>
        <p:blipFill>
          <a:blip r:embed="rId4" cstate="print"/>
          <a:srcRect l="28872" t="10220" r="26165" b="53708"/>
          <a:stretch>
            <a:fillRect/>
          </a:stretch>
        </p:blipFill>
        <p:spPr bwMode="auto">
          <a:xfrm>
            <a:off x="4438228" y="2638028"/>
            <a:ext cx="3086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017877" y="4171553"/>
            <a:ext cx="11742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7" name="Ovale 3"/>
          <p:cNvSpPr/>
          <p:nvPr/>
        </p:nvSpPr>
        <p:spPr>
          <a:xfrm>
            <a:off x="5185941" y="4041626"/>
            <a:ext cx="1599818" cy="410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11800" y="4207553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 descr="H:\foto\026.JPG"/>
          <p:cNvPicPr/>
          <p:nvPr/>
        </p:nvPicPr>
        <p:blipFill>
          <a:blip r:embed="rId2" cstate="print"/>
          <a:srcRect l="20752" r="19549" b="7449"/>
          <a:stretch>
            <a:fillRect/>
          </a:stretch>
        </p:blipFill>
        <p:spPr bwMode="auto">
          <a:xfrm>
            <a:off x="2887983" y="2924944"/>
            <a:ext cx="1584176" cy="233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3"/>
          <p:cNvSpPr/>
          <p:nvPr/>
        </p:nvSpPr>
        <p:spPr>
          <a:xfrm>
            <a:off x="3329115" y="4797152"/>
            <a:ext cx="621056" cy="254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pic>
        <p:nvPicPr>
          <p:cNvPr id="6" name="Immagine 4" descr="C:\Users\card238\Pictures\2010-10-07\034.JPG"/>
          <p:cNvPicPr/>
          <p:nvPr/>
        </p:nvPicPr>
        <p:blipFill>
          <a:blip r:embed="rId3" cstate="print"/>
          <a:srcRect l="11128" t="17635" r="3158" b="30461"/>
          <a:stretch>
            <a:fillRect/>
          </a:stretch>
        </p:blipFill>
        <p:spPr bwMode="auto">
          <a:xfrm>
            <a:off x="4670251" y="2924944"/>
            <a:ext cx="299809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22002" y="476672"/>
          <a:ext cx="6301379" cy="2053458"/>
        </p:xfrm>
        <a:graphic>
          <a:graphicData uri="http://schemas.openxmlformats.org/drawingml/2006/table">
            <a:tbl>
              <a:tblPr/>
              <a:tblGrid>
                <a:gridCol w="570444"/>
                <a:gridCol w="576000"/>
                <a:gridCol w="572531"/>
                <a:gridCol w="572531"/>
                <a:gridCol w="2292280"/>
                <a:gridCol w="572531"/>
                <a:gridCol w="572531"/>
                <a:gridCol w="572531"/>
              </a:tblGrid>
              <a:tr h="30600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LANCIA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49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49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49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49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49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49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9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DELTA - MUSA</a:t>
                      </a:r>
                    </a:p>
                  </a:txBody>
                  <a:tcPr marL="5450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 COVER</a:t>
                      </a:r>
                    </a:p>
                  </a:txBody>
                  <a:tcPr marL="5450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Y  </a:t>
                      </a:r>
                    </a:p>
                  </a:txBody>
                  <a:tcPr marL="5450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LUGGAGE COMPARTMENT </a:t>
                      </a:r>
                    </a:p>
                  </a:txBody>
                  <a:tcPr marL="5450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PHEDRA</a:t>
                      </a:r>
                    </a:p>
                  </a:txBody>
                  <a:tcPr marL="5450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EDGE OF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450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836712"/>
            <a:ext cx="1872208" cy="890954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429891" y="4054584"/>
          <a:ext cx="1219200" cy="670560"/>
        </p:xfrm>
        <a:graphic>
          <a:graphicData uri="http://schemas.openxmlformats.org/drawingml/2006/table">
            <a:tbl>
              <a:tblPr/>
              <a:tblGrid>
                <a:gridCol w="1219200"/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LANCIA PHEDRA  - COLOUR CODE PSA</a:t>
                      </a:r>
                    </a:p>
                  </a:txBody>
                  <a:tcPr marL="85725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429891" y="479715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511" y="476672"/>
          <a:ext cx="6295379" cy="2019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741074"/>
                <a:gridCol w="557505"/>
                <a:gridCol w="540000"/>
                <a:gridCol w="540000"/>
                <a:gridCol w="540000"/>
                <a:gridCol w="540000"/>
                <a:gridCol w="5400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LAND ROVER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RANGE ROVER - RANGE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ROVER    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SPORT - DISCOVERY</a:t>
                      </a:r>
                    </a:p>
                  </a:txBody>
                  <a:tcPr marL="155362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69912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FREELANDER</a:t>
                      </a: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COLUMN OF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31829"/>
            <a:ext cx="1584176" cy="730155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11800" y="454512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Immagine 1" descr="H:\foto\018.JPG"/>
          <p:cNvPicPr/>
          <p:nvPr/>
        </p:nvPicPr>
        <p:blipFill>
          <a:blip r:embed="rId3" cstate="print"/>
          <a:srcRect l="1203" t="10020" b="26052"/>
          <a:stretch>
            <a:fillRect/>
          </a:stretch>
        </p:blipFill>
        <p:spPr bwMode="auto">
          <a:xfrm>
            <a:off x="4355976" y="2950443"/>
            <a:ext cx="3096344" cy="191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2915816" y="4509120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8" name="Ovale 3"/>
          <p:cNvSpPr/>
          <p:nvPr/>
        </p:nvSpPr>
        <p:spPr>
          <a:xfrm>
            <a:off x="4398411" y="4437112"/>
            <a:ext cx="955255" cy="4131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511" y="476672"/>
          <a:ext cx="6295379" cy="169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741074"/>
                <a:gridCol w="557505"/>
                <a:gridCol w="540000"/>
                <a:gridCol w="540000"/>
                <a:gridCol w="540000"/>
                <a:gridCol w="540000"/>
                <a:gridCol w="5400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LEXUS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ALL MODELS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0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ON THE FRONT DOOR COLUMN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Circle-shaped logo with the letter 'L', above the word 'Lexus'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4264" y="826880"/>
            <a:ext cx="1333500" cy="906780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60504" y="378906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511" y="476672"/>
          <a:ext cx="6295379" cy="169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741074"/>
                <a:gridCol w="557505"/>
                <a:gridCol w="540000"/>
                <a:gridCol w="540000"/>
                <a:gridCol w="540000"/>
                <a:gridCol w="540000"/>
                <a:gridCol w="5400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LINCOLN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ALL MODELS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0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ON THE FRONT DOOR COLUMN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60504" y="378906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Lincoln logo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9072" y="915368"/>
            <a:ext cx="1476375" cy="66732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511" y="476672"/>
          <a:ext cx="6295379" cy="169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741074"/>
                <a:gridCol w="557505"/>
                <a:gridCol w="540000"/>
                <a:gridCol w="540000"/>
                <a:gridCol w="540000"/>
                <a:gridCol w="540000"/>
                <a:gridCol w="5400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LOTUS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18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ALL MODELS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5362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0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IN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912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60504" y="378906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Picture 7" descr="Lotus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7440" y="807216"/>
            <a:ext cx="962025" cy="9620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983" y="476672"/>
          <a:ext cx="6300000" cy="1695530"/>
        </p:xfrm>
        <a:graphic>
          <a:graphicData uri="http://schemas.openxmlformats.org/drawingml/2006/table">
            <a:tbl>
              <a:tblPr/>
              <a:tblGrid>
                <a:gridCol w="571599"/>
                <a:gridCol w="571599"/>
                <a:gridCol w="571599"/>
                <a:gridCol w="574865"/>
                <a:gridCol w="1724596"/>
                <a:gridCol w="571272"/>
                <a:gridCol w="571272"/>
                <a:gridCol w="571599"/>
                <a:gridCol w="571599"/>
              </a:tblGrid>
              <a:tr h="305447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MASERATI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6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6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6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6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6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6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6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POSITION </a:t>
                      </a: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 (UNDER BONNET)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Maserati Paint Code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764704"/>
            <a:ext cx="1575176" cy="1008112"/>
          </a:xfrm>
          <a:prstGeom prst="rect">
            <a:avLst/>
          </a:prstGeom>
          <a:noFill/>
        </p:spPr>
      </p:pic>
      <p:pic>
        <p:nvPicPr>
          <p:cNvPr id="5" name="Immagine 1" descr="C:\Users\card238\AppData\Local\Microsoft\Windows\Temporary Internet Files\Content.Outlook\HOFBP9QS\Etichetta codice Maserat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6411" y="2651745"/>
            <a:ext cx="3209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19672" y="3533185"/>
          <a:ext cx="1219200" cy="335280"/>
        </p:xfrm>
        <a:graphic>
          <a:graphicData uri="http://schemas.openxmlformats.org/drawingml/2006/table">
            <a:tbl>
              <a:tblPr/>
              <a:tblGrid>
                <a:gridCol w="12192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DESCRIPTION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2982641" y="3580433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7337425" cy="4906963"/>
          </a:xfrm>
          <a:prstGeom prst="rect">
            <a:avLst/>
          </a:prstGeom>
          <a:gradFill flip="none" rotWithShape="0">
            <a:gsLst>
              <a:gs pos="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95536" y="116632"/>
          <a:ext cx="6096002" cy="692728"/>
        </p:xfrm>
        <a:graphic>
          <a:graphicData uri="http://schemas.openxmlformats.org/drawingml/2006/table">
            <a:tbl>
              <a:tblPr/>
              <a:tblGrid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</a:tblGrid>
              <a:tr h="17318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ALFA ROMEO 8C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PPG COLOR REFERENCE POSITION PLATE GLUED ON BONNET (see picture)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0"/>
          <p:cNvSpPr txBox="1"/>
          <p:nvPr/>
        </p:nvSpPr>
        <p:spPr>
          <a:xfrm>
            <a:off x="323528" y="764704"/>
            <a:ext cx="590550" cy="657225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/>
          </a:p>
        </p:txBody>
      </p:sp>
    </p:spTree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1613" y="476672"/>
          <a:ext cx="6304374" cy="1874996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715438"/>
                <a:gridCol w="558868"/>
                <a:gridCol w="543600"/>
                <a:gridCol w="543600"/>
                <a:gridCol w="543600"/>
                <a:gridCol w="543600"/>
                <a:gridCol w="558868"/>
              </a:tblGrid>
              <a:tr h="30327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MAZDA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0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0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0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0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0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0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0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0"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    ALL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MODELS BEFORE 1997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90038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0"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    ALL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MODELS AFTER 1997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ENGINE BAY </a:t>
                      </a:r>
                    </a:p>
                  </a:txBody>
                  <a:tcPr marL="690038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802745"/>
            <a:ext cx="1008112" cy="970071"/>
          </a:xfrm>
          <a:prstGeom prst="rect">
            <a:avLst/>
          </a:prstGeom>
          <a:noFill/>
        </p:spPr>
      </p:pic>
      <p:pic>
        <p:nvPicPr>
          <p:cNvPr id="5" name="Picture 4" descr="http://www.expresspaint.com/ep_images/color_palet/maz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093" y="2901676"/>
            <a:ext cx="3321317" cy="1823468"/>
          </a:xfrm>
          <a:prstGeom prst="rect">
            <a:avLst/>
          </a:prstGeom>
          <a:noFill/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2782019" y="4293096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7" name="Ovale 3"/>
          <p:cNvSpPr/>
          <p:nvPr/>
        </p:nvSpPr>
        <p:spPr>
          <a:xfrm>
            <a:off x="5109338" y="4237971"/>
            <a:ext cx="1020913" cy="415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03648" y="4329096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 descr="H:\foto\010.JPG"/>
          <p:cNvPicPr/>
          <p:nvPr/>
        </p:nvPicPr>
        <p:blipFill>
          <a:blip r:embed="rId2" cstate="print"/>
          <a:srcRect l="5714" t="14028" r="1353" b="26453"/>
          <a:stretch>
            <a:fillRect/>
          </a:stretch>
        </p:blipFill>
        <p:spPr bwMode="auto">
          <a:xfrm>
            <a:off x="4283968" y="2852936"/>
            <a:ext cx="331127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307294" cy="187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67721"/>
                <a:gridCol w="1720665"/>
                <a:gridCol w="572727"/>
                <a:gridCol w="572727"/>
                <a:gridCol w="572727"/>
                <a:gridCol w="572727"/>
              </a:tblGrid>
              <a:tr h="3060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MERCEDES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FRONT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DOOR COLUMN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INSIDE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836712"/>
            <a:ext cx="983843" cy="939411"/>
          </a:xfrm>
          <a:prstGeom prst="rect">
            <a:avLst/>
          </a:prstGeom>
          <a:noFill/>
        </p:spPr>
      </p:pic>
      <p:sp>
        <p:nvSpPr>
          <p:cNvPr id="5" name="Ovale 2"/>
          <p:cNvSpPr/>
          <p:nvPr/>
        </p:nvSpPr>
        <p:spPr>
          <a:xfrm>
            <a:off x="4283968" y="3848471"/>
            <a:ext cx="583225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2897884" y="3825071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11800" y="3861071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307294" cy="169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67721"/>
                <a:gridCol w="1720665"/>
                <a:gridCol w="572727"/>
                <a:gridCol w="572727"/>
                <a:gridCol w="572727"/>
                <a:gridCol w="572727"/>
              </a:tblGrid>
              <a:tr h="3060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MERCURY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FRONT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DOOR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COUMN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Mercur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9112" y="774536"/>
            <a:ext cx="772297" cy="1000125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60504" y="378904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/>
          <p:cNvPicPr/>
          <p:nvPr/>
        </p:nvPicPr>
        <p:blipFill>
          <a:blip r:embed="rId2" cstate="print"/>
          <a:srcRect l="51579" t="27770" r="3158" b="20961"/>
          <a:stretch>
            <a:fillRect/>
          </a:stretch>
        </p:blipFill>
        <p:spPr bwMode="auto">
          <a:xfrm>
            <a:off x="1403648" y="2861696"/>
            <a:ext cx="1722685" cy="219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e 2"/>
          <p:cNvSpPr/>
          <p:nvPr/>
        </p:nvSpPr>
        <p:spPr>
          <a:xfrm>
            <a:off x="2022773" y="4138046"/>
            <a:ext cx="276225" cy="323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pic>
        <p:nvPicPr>
          <p:cNvPr id="5" name="Immagine 3"/>
          <p:cNvPicPr/>
          <p:nvPr/>
        </p:nvPicPr>
        <p:blipFill>
          <a:blip r:embed="rId3" cstate="print"/>
          <a:srcRect l="41353" t="25801" r="14587" b="52669"/>
          <a:stretch>
            <a:fillRect/>
          </a:stretch>
        </p:blipFill>
        <p:spPr bwMode="auto">
          <a:xfrm>
            <a:off x="4877519" y="2861696"/>
            <a:ext cx="27908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4"/>
          <p:cNvSpPr/>
          <p:nvPr/>
        </p:nvSpPr>
        <p:spPr>
          <a:xfrm>
            <a:off x="5220419" y="3109346"/>
            <a:ext cx="342900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pic>
        <p:nvPicPr>
          <p:cNvPr id="7" name="Immagine 5"/>
          <p:cNvPicPr/>
          <p:nvPr/>
        </p:nvPicPr>
        <p:blipFill>
          <a:blip r:embed="rId4" cstate="print"/>
          <a:srcRect r="51137" b="3991"/>
          <a:stretch>
            <a:fillRect/>
          </a:stretch>
        </p:blipFill>
        <p:spPr bwMode="auto">
          <a:xfrm>
            <a:off x="4877519" y="4221088"/>
            <a:ext cx="1418665" cy="178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6"/>
          <p:cNvSpPr/>
          <p:nvPr/>
        </p:nvSpPr>
        <p:spPr>
          <a:xfrm>
            <a:off x="5163269" y="5145013"/>
            <a:ext cx="428625" cy="323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421998" y="476672"/>
          <a:ext cx="6306796" cy="187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76000"/>
                <a:gridCol w="747644"/>
                <a:gridCol w="540000"/>
                <a:gridCol w="540000"/>
                <a:gridCol w="540000"/>
                <a:gridCol w="540000"/>
                <a:gridCol w="540000"/>
                <a:gridCol w="555152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MINI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 UP TO 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7222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 AFTER 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DOOR COLUMN </a:t>
                      </a:r>
                    </a:p>
                  </a:txBody>
                  <a:tcPr marL="7222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5" descr="http://www.mini.it/mini-root-reserved/_common/_img/01_framework/mini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894234"/>
            <a:ext cx="1545969" cy="662558"/>
          </a:xfrm>
          <a:prstGeom prst="rect">
            <a:avLst/>
          </a:prstGeom>
          <a:noFill/>
        </p:spPr>
      </p:pic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3491880" y="3068960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3491880" y="5193224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19" name="AutoShape 2"/>
          <p:cNvSpPr>
            <a:spLocks noChangeArrowheads="1"/>
          </p:cNvSpPr>
          <p:nvPr/>
        </p:nvSpPr>
        <p:spPr bwMode="auto">
          <a:xfrm rot="16200000">
            <a:off x="1745812" y="5355228"/>
            <a:ext cx="792088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491880" y="2852936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3491880" y="494119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511800" y="594930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452" y="3212977"/>
            <a:ext cx="2988978" cy="2520280"/>
          </a:xfrm>
          <a:prstGeom prst="rect">
            <a:avLst/>
          </a:prstGeom>
          <a:noFill/>
        </p:spPr>
      </p:pic>
      <p:sp>
        <p:nvSpPr>
          <p:cNvPr id="4" name="Ovale 2"/>
          <p:cNvSpPr/>
          <p:nvPr/>
        </p:nvSpPr>
        <p:spPr>
          <a:xfrm>
            <a:off x="5364088" y="5013176"/>
            <a:ext cx="807740" cy="513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21998" y="476672"/>
          <a:ext cx="6306796" cy="2199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76000"/>
                <a:gridCol w="747644"/>
                <a:gridCol w="555152"/>
                <a:gridCol w="540000"/>
                <a:gridCol w="540000"/>
                <a:gridCol w="540000"/>
                <a:gridCol w="540000"/>
                <a:gridCol w="5400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MITSUBISHI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COLT - LANCER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OUTLANDER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PAJERO - L200 - PAJERO PININ</a:t>
                      </a:r>
                    </a:p>
                  </a:txBody>
                  <a:tcPr marL="802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72224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COLT - COLT CZC</a:t>
                      </a:r>
                    </a:p>
                  </a:txBody>
                  <a:tcPr marL="802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THE FRONT DOOR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COLUMN</a:t>
                      </a:r>
                    </a:p>
                  </a:txBody>
                  <a:tcPr marL="7222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CANTER</a:t>
                      </a:r>
                    </a:p>
                  </a:txBody>
                  <a:tcPr marL="802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22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2137" y="836712"/>
            <a:ext cx="949015" cy="936104"/>
          </a:xfrm>
          <a:prstGeom prst="rect">
            <a:avLst/>
          </a:prstGeom>
          <a:noFill/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2879952" y="515719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11800" y="519319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1998" y="476672"/>
          <a:ext cx="6301940" cy="2199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76000"/>
                <a:gridCol w="748484"/>
                <a:gridCol w="540000"/>
                <a:gridCol w="504000"/>
                <a:gridCol w="540000"/>
                <a:gridCol w="555152"/>
                <a:gridCol w="555152"/>
                <a:gridCol w="555152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NISSAN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PIXIO </a:t>
                      </a:r>
                      <a:r>
                        <a:rPr lang="pt-BR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- CUBE - JUKE - </a:t>
                      </a:r>
                      <a:r>
                        <a:rPr lang="pt-BR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370Z </a:t>
                      </a:r>
                      <a:r>
                        <a:rPr lang="pt-BR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/>
                      </a:r>
                      <a:br>
                        <a:rPr lang="pt-BR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</a:br>
                      <a:r>
                        <a:rPr lang="pt-BR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GT R - MURANO</a:t>
                      </a:r>
                    </a:p>
                  </a:txBody>
                  <a:tcPr marL="802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NOT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KNOWN</a:t>
                      </a:r>
                    </a:p>
                  </a:txBody>
                  <a:tcPr marL="722244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NOTE - MICRA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– QASHQAI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802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COLUMN</a:t>
                      </a:r>
                    </a:p>
                  </a:txBody>
                  <a:tcPr marL="7222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PATHFINDER - X TRAIL - PATROL</a:t>
                      </a:r>
                    </a:p>
                  </a:txBody>
                  <a:tcPr marL="802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ENGINE COMPARTMENT</a:t>
                      </a:r>
                    </a:p>
                  </a:txBody>
                  <a:tcPr marL="722244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018" y="856826"/>
            <a:ext cx="1271026" cy="915990"/>
          </a:xfrm>
          <a:prstGeom prst="rect">
            <a:avLst/>
          </a:prstGeom>
          <a:noFill/>
        </p:spPr>
      </p:pic>
      <p:pic>
        <p:nvPicPr>
          <p:cNvPr id="5" name="Immagine 4" descr="H:\foto\028.JPG"/>
          <p:cNvPicPr/>
          <p:nvPr/>
        </p:nvPicPr>
        <p:blipFill>
          <a:blip r:embed="rId3" cstate="print"/>
          <a:srcRect l="9173" b="13577"/>
          <a:stretch>
            <a:fillRect/>
          </a:stretch>
        </p:blipFill>
        <p:spPr bwMode="auto">
          <a:xfrm>
            <a:off x="4394795" y="3101702"/>
            <a:ext cx="30575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 rot="10800000" flipH="1" flipV="1">
            <a:off x="2922851" y="443711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7" name="Ovale 2"/>
          <p:cNvSpPr/>
          <p:nvPr/>
        </p:nvSpPr>
        <p:spPr>
          <a:xfrm>
            <a:off x="6137870" y="4359002"/>
            <a:ext cx="581025" cy="323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50907" y="4473113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1998" y="476672"/>
          <a:ext cx="6301944" cy="1695600"/>
        </p:xfrm>
        <a:graphic>
          <a:graphicData uri="http://schemas.openxmlformats.org/drawingml/2006/table">
            <a:tbl>
              <a:tblPr/>
              <a:tblGrid>
                <a:gridCol w="572904"/>
                <a:gridCol w="572904"/>
                <a:gridCol w="572904"/>
                <a:gridCol w="572904"/>
                <a:gridCol w="572904"/>
                <a:gridCol w="572904"/>
                <a:gridCol w="572904"/>
                <a:gridCol w="572904"/>
                <a:gridCol w="572904"/>
                <a:gridCol w="572904"/>
                <a:gridCol w="572904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OLDSMOBILE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802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0"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THE SERVICE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PARTS IDENTIFICATION STICKER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Oldsmobile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9744" y="889056"/>
            <a:ext cx="1562099" cy="793546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60504" y="378904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904" y="476672"/>
          <a:ext cx="6298190" cy="2343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76000"/>
                <a:gridCol w="798838"/>
                <a:gridCol w="798838"/>
                <a:gridCol w="798838"/>
                <a:gridCol w="798838"/>
                <a:gridCol w="798838"/>
              </a:tblGrid>
              <a:tr h="3060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OPEL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ASTRA - AGILA - CORSA - INSIGNA - VECTRA - ZAFIRA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32215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ON THE COLUMN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/ POST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ANTARA  - CORSA  - MERIVA - SIGNUM</a:t>
                      </a:r>
                      <a:endParaRPr lang="it-IT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32215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INSIDE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32215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BOOT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810791"/>
            <a:ext cx="1008112" cy="962025"/>
          </a:xfrm>
          <a:prstGeom prst="rect">
            <a:avLst/>
          </a:prstGeom>
          <a:noFill/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2921872" y="479715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pic>
        <p:nvPicPr>
          <p:cNvPr id="6" name="Immagine 2" descr="H:\foto\012.JPG"/>
          <p:cNvPicPr/>
          <p:nvPr/>
        </p:nvPicPr>
        <p:blipFill>
          <a:blip r:embed="rId3" cstate="print"/>
          <a:srcRect l="5714" r="9023" b="11423"/>
          <a:stretch>
            <a:fillRect/>
          </a:stretch>
        </p:blipFill>
        <p:spPr bwMode="auto">
          <a:xfrm>
            <a:off x="4427984" y="3284985"/>
            <a:ext cx="315163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3"/>
          <p:cNvSpPr/>
          <p:nvPr/>
        </p:nvSpPr>
        <p:spPr>
          <a:xfrm>
            <a:off x="4860031" y="4713735"/>
            <a:ext cx="1109861" cy="3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15760" y="483315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302616" cy="169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68800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PEUGEOT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DOOR EDGE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853879"/>
            <a:ext cx="864096" cy="846930"/>
          </a:xfrm>
          <a:prstGeom prst="rect">
            <a:avLst/>
          </a:prstGeom>
          <a:noFill/>
        </p:spPr>
      </p:pic>
      <p:pic>
        <p:nvPicPr>
          <p:cNvPr id="5" name="Immagine 1" descr="I:\IMG_14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733" y="2578649"/>
            <a:ext cx="2507587" cy="243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2"/>
          <p:cNvSpPr/>
          <p:nvPr/>
        </p:nvSpPr>
        <p:spPr>
          <a:xfrm>
            <a:off x="5906759" y="4302675"/>
            <a:ext cx="647700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361756" y="4331249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78779" y="4367249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302616" cy="169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68800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PLYMOUTH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plymouth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4088" y="804032"/>
            <a:ext cx="933450" cy="933450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60504" y="378904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299996" cy="1861706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1718180"/>
                <a:gridCol w="572727"/>
                <a:gridCol w="572727"/>
                <a:gridCol w="572727"/>
                <a:gridCol w="572727"/>
              </a:tblGrid>
              <a:tr h="303068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AMERICAN MOTORS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“AMC”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1"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“AMC” JEEPS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1"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 (FIREWALL)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3522814" y="3328500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63688" y="336450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292080" y="3364500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Picture 7" descr="Logo, 1970–19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280" y="807216"/>
            <a:ext cx="1052763" cy="9334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302616" cy="169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68800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PONTIAC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SERVICE PARTS IDENTIFICATION STICKER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60504" y="378904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Pontiac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5224" y="889056"/>
            <a:ext cx="1801091" cy="7924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/>
          <p:cNvPicPr>
            <a:picLocks noChangeAspect="1"/>
          </p:cNvPicPr>
          <p:nvPr/>
        </p:nvPicPr>
        <p:blipFill>
          <a:blip r:embed="rId2" cstate="print"/>
          <a:srcRect l="1918" t="25405" r="1918" b="25406"/>
          <a:stretch>
            <a:fillRect/>
          </a:stretch>
        </p:blipFill>
        <p:spPr bwMode="auto">
          <a:xfrm>
            <a:off x="4506332" y="2969704"/>
            <a:ext cx="2959728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3"/>
          <p:cNvSpPr/>
          <p:nvPr/>
        </p:nvSpPr>
        <p:spPr>
          <a:xfrm>
            <a:off x="4626931" y="3825040"/>
            <a:ext cx="1152129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n w="57150">
                <a:solidFill>
                  <a:schemeClr val="tx1"/>
                </a:solidFill>
              </a:ln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25497" y="4473112"/>
            <a:ext cx="3070839" cy="1224000"/>
            <a:chOff x="1409700" y="2257426"/>
            <a:chExt cx="3600000" cy="1434917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9700" y="3095628"/>
              <a:ext cx="3600000" cy="596715"/>
            </a:xfrm>
            <a:prstGeom prst="rect">
              <a:avLst/>
            </a:prstGeom>
            <a:noFill/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9700" y="2257426"/>
              <a:ext cx="3600000" cy="448881"/>
            </a:xfrm>
            <a:prstGeom prst="rect">
              <a:avLst/>
            </a:prstGeom>
            <a:noFill/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9700" y="2676526"/>
              <a:ext cx="3600000" cy="448881"/>
            </a:xfrm>
            <a:prstGeom prst="rect">
              <a:avLst/>
            </a:prstGeom>
            <a:noFill/>
          </p:spPr>
        </p:pic>
      </p:grpSp>
      <p:sp>
        <p:nvSpPr>
          <p:cNvPr id="13" name="Ovale 3"/>
          <p:cNvSpPr/>
          <p:nvPr/>
        </p:nvSpPr>
        <p:spPr>
          <a:xfrm>
            <a:off x="5491027" y="5119274"/>
            <a:ext cx="1028700" cy="36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n w="57150"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21502" y="476672"/>
          <a:ext cx="6304596" cy="2199600"/>
        </p:xfrm>
        <a:graphic>
          <a:graphicData uri="http://schemas.openxmlformats.org/drawingml/2006/table">
            <a:tbl>
              <a:tblPr/>
              <a:tblGrid>
                <a:gridCol w="580005"/>
                <a:gridCol w="572400"/>
                <a:gridCol w="572400"/>
                <a:gridCol w="572400"/>
                <a:gridCol w="1836591"/>
                <a:gridCol w="543600"/>
                <a:gridCol w="543600"/>
                <a:gridCol w="540000"/>
                <a:gridCol w="543600"/>
              </a:tblGrid>
              <a:tr h="3060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PORSCHE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 </a:t>
                      </a:r>
                      <a:b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</a:b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(EXCEPT CAYENNE)</a:t>
                      </a:r>
                    </a:p>
                  </a:txBody>
                  <a:tcPr marL="55460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EDGE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CAYENNE</a:t>
                      </a:r>
                    </a:p>
                  </a:txBody>
                  <a:tcPr marL="55460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BOOT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55460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761073"/>
            <a:ext cx="792088" cy="1011743"/>
          </a:xfrm>
          <a:prstGeom prst="rect">
            <a:avLst/>
          </a:prstGeom>
          <a:noFill/>
        </p:spPr>
      </p:pic>
      <p:sp>
        <p:nvSpPr>
          <p:cNvPr id="16" name="AutoShape 2"/>
          <p:cNvSpPr>
            <a:spLocks noChangeArrowheads="1"/>
          </p:cNvSpPr>
          <p:nvPr/>
        </p:nvSpPr>
        <p:spPr bwMode="auto">
          <a:xfrm>
            <a:off x="3054463" y="3897048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3054463" y="5142144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602595" y="393304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602595" y="5121184"/>
          <a:ext cx="1219200" cy="381000"/>
        </p:xfrm>
        <a:graphic>
          <a:graphicData uri="http://schemas.openxmlformats.org/drawingml/2006/table">
            <a:tbl>
              <a:tblPr/>
              <a:tblGrid>
                <a:gridCol w="12192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CAYENNE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:\coloriture 2011\ETICHETTE.JPG\IMG_1497.jpg"/>
          <p:cNvPicPr/>
          <p:nvPr/>
        </p:nvPicPr>
        <p:blipFill>
          <a:blip r:embed="rId2" cstate="print"/>
          <a:srcRect l="35951" t="27258" r="16215" b="48089"/>
          <a:stretch>
            <a:fillRect/>
          </a:stretch>
        </p:blipFill>
        <p:spPr bwMode="auto">
          <a:xfrm>
            <a:off x="4644008" y="2492896"/>
            <a:ext cx="2789087" cy="14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5220072" y="3321174"/>
            <a:ext cx="552450" cy="352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pic>
        <p:nvPicPr>
          <p:cNvPr id="6" name="Immagine 5" descr="C:\Users\card238\AppData\Local\Microsoft\Windows\Temporary Internet Files\Content.Outlook\HOFBP9QS\P0557I01.JPG"/>
          <p:cNvPicPr/>
          <p:nvPr/>
        </p:nvPicPr>
        <p:blipFill>
          <a:blip r:embed="rId3" cstate="print"/>
          <a:srcRect l="9624" t="24048" r="3609" b="18838"/>
          <a:stretch>
            <a:fillRect/>
          </a:stretch>
        </p:blipFill>
        <p:spPr bwMode="auto">
          <a:xfrm>
            <a:off x="4644009" y="4176510"/>
            <a:ext cx="2304256" cy="157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7"/>
          <p:cNvSpPr/>
          <p:nvPr/>
        </p:nvSpPr>
        <p:spPr>
          <a:xfrm>
            <a:off x="5076056" y="5112614"/>
            <a:ext cx="606383" cy="336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20366" y="476672"/>
          <a:ext cx="6303269" cy="1695600"/>
        </p:xfrm>
        <a:graphic>
          <a:graphicData uri="http://schemas.openxmlformats.org/drawingml/2006/table">
            <a:tbl>
              <a:tblPr/>
              <a:tblGrid>
                <a:gridCol w="572727"/>
                <a:gridCol w="576000"/>
                <a:gridCol w="572727"/>
                <a:gridCol w="572727"/>
                <a:gridCol w="1718180"/>
                <a:gridCol w="572727"/>
                <a:gridCol w="572727"/>
                <a:gridCol w="572727"/>
                <a:gridCol w="572727"/>
              </a:tblGrid>
              <a:tr h="3060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RENAULT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COLUMN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764704"/>
            <a:ext cx="831365" cy="1008112"/>
          </a:xfrm>
          <a:prstGeom prst="rect">
            <a:avLst/>
          </a:prstGeom>
          <a:noFill/>
        </p:spPr>
      </p:pic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3131840" y="338442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3131840" y="518462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655816" y="522062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655816" y="342042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/>
          <p:cNvPicPr/>
          <p:nvPr/>
        </p:nvPicPr>
        <p:blipFill>
          <a:blip r:embed="rId2" cstate="print"/>
          <a:srcRect l="1426" t="64555" r="41838"/>
          <a:stretch>
            <a:fillRect/>
          </a:stretch>
        </p:blipFill>
        <p:spPr bwMode="auto">
          <a:xfrm>
            <a:off x="4186386" y="2918817"/>
            <a:ext cx="34099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3"/>
          <p:cNvSpPr/>
          <p:nvPr/>
        </p:nvSpPr>
        <p:spPr>
          <a:xfrm>
            <a:off x="6072336" y="3214092"/>
            <a:ext cx="1009650" cy="447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2759013" y="334823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31640" y="338423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19685" y="476672"/>
          <a:ext cx="6304631" cy="2053096"/>
        </p:xfrm>
        <a:graphic>
          <a:graphicData uri="http://schemas.openxmlformats.org/drawingml/2006/table">
            <a:tbl>
              <a:tblPr/>
              <a:tblGrid>
                <a:gridCol w="576000"/>
                <a:gridCol w="586800"/>
                <a:gridCol w="579600"/>
                <a:gridCol w="553019"/>
                <a:gridCol w="974512"/>
                <a:gridCol w="514700"/>
                <a:gridCol w="504000"/>
                <a:gridCol w="504000"/>
                <a:gridCol w="504000"/>
                <a:gridCol w="504000"/>
                <a:gridCol w="504000"/>
              </a:tblGrid>
              <a:tr h="30733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SAAB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5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MODEL                                       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 (EXCEPT 9-5)</a:t>
                      </a:r>
                    </a:p>
                  </a:txBody>
                  <a:tcPr marL="15435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THE GLOVE COMPARTMENT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9-5</a:t>
                      </a:r>
                    </a:p>
                  </a:txBody>
                  <a:tcPr marL="15435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DOOR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5435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836713"/>
            <a:ext cx="956754" cy="9361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19685" y="476672"/>
          <a:ext cx="6304631" cy="1693096"/>
        </p:xfrm>
        <a:graphic>
          <a:graphicData uri="http://schemas.openxmlformats.org/drawingml/2006/table">
            <a:tbl>
              <a:tblPr/>
              <a:tblGrid>
                <a:gridCol w="576000"/>
                <a:gridCol w="586800"/>
                <a:gridCol w="579600"/>
                <a:gridCol w="553019"/>
                <a:gridCol w="974512"/>
                <a:gridCol w="514700"/>
                <a:gridCol w="504000"/>
                <a:gridCol w="504000"/>
                <a:gridCol w="504000"/>
                <a:gridCol w="504000"/>
                <a:gridCol w="504000"/>
              </a:tblGrid>
              <a:tr h="30733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SATURN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52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5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MODEL                                       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MODELS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0" algn="ctr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SERVICE PARTS IDENTIFICATION STICKER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Saturn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8944" y="807216"/>
            <a:ext cx="751646" cy="942975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60504" y="378904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2324" t="14992" r="17250" b="6106"/>
          <a:stretch>
            <a:fillRect/>
          </a:stretch>
        </p:blipFill>
        <p:spPr bwMode="auto">
          <a:xfrm>
            <a:off x="4683596" y="2764220"/>
            <a:ext cx="2552700" cy="2144268"/>
          </a:xfrm>
          <a:prstGeom prst="rect">
            <a:avLst/>
          </a:prstGeom>
          <a:noFill/>
        </p:spPr>
      </p:pic>
      <p:sp>
        <p:nvSpPr>
          <p:cNvPr id="6" name="Ovale 4"/>
          <p:cNvSpPr/>
          <p:nvPr/>
        </p:nvSpPr>
        <p:spPr>
          <a:xfrm>
            <a:off x="4702646" y="3722055"/>
            <a:ext cx="1269493" cy="5238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169706" y="3891616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55816" y="3927616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1" y="476672"/>
          <a:ext cx="6297381" cy="187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76000"/>
                <a:gridCol w="576000"/>
                <a:gridCol w="572727"/>
                <a:gridCol w="572727"/>
                <a:gridCol w="565200"/>
                <a:gridCol w="558000"/>
                <a:gridCol w="572727"/>
                <a:gridCol w="5760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SEAT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THE BOOT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764704"/>
            <a:ext cx="1024507" cy="10245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1" y="476672"/>
          <a:ext cx="6297381" cy="1695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6000"/>
                <a:gridCol w="576000"/>
                <a:gridCol w="576000"/>
                <a:gridCol w="572727"/>
                <a:gridCol w="572727"/>
                <a:gridCol w="565200"/>
                <a:gridCol w="558000"/>
                <a:gridCol w="572727"/>
                <a:gridCol w="5760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SCION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0"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COLUMN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Scion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836712"/>
            <a:ext cx="1238250" cy="857250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3517885" y="3753064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60504" y="378904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292080" y="3789064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1837" y="476672"/>
          <a:ext cx="6300327" cy="1875600"/>
        </p:xfrm>
        <a:graphic>
          <a:graphicData uri="http://schemas.openxmlformats.org/drawingml/2006/table">
            <a:tbl>
              <a:tblPr/>
              <a:tblGrid>
                <a:gridCol w="572727"/>
                <a:gridCol w="576000"/>
                <a:gridCol w="572400"/>
                <a:gridCol w="572400"/>
                <a:gridCol w="1764000"/>
                <a:gridCol w="558000"/>
                <a:gridCol w="558000"/>
                <a:gridCol w="565200"/>
                <a:gridCol w="561600"/>
              </a:tblGrid>
              <a:tr h="3060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SKODA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THE BOOT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2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836714"/>
            <a:ext cx="972000" cy="887995"/>
          </a:xfrm>
          <a:prstGeom prst="rect">
            <a:avLst/>
          </a:prstGeom>
          <a:noFill/>
        </p:spPr>
      </p:pic>
      <p:pic>
        <p:nvPicPr>
          <p:cNvPr id="5" name="Immagine 1" descr="C:\Users\card238\Pictures\2010-10-08\003.JPG"/>
          <p:cNvPicPr/>
          <p:nvPr/>
        </p:nvPicPr>
        <p:blipFill>
          <a:blip r:embed="rId3" cstate="print"/>
          <a:srcRect l="4511" t="18736" r="8271" b="29232"/>
          <a:stretch>
            <a:fillRect/>
          </a:stretch>
        </p:blipFill>
        <p:spPr bwMode="auto">
          <a:xfrm>
            <a:off x="4443561" y="2780928"/>
            <a:ext cx="3152775" cy="250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3"/>
          <p:cNvSpPr/>
          <p:nvPr/>
        </p:nvSpPr>
        <p:spPr>
          <a:xfrm>
            <a:off x="5291286" y="4343028"/>
            <a:ext cx="6477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003401" y="440111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63241" y="443711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1496" y="476672"/>
          <a:ext cx="6301009" cy="2019600"/>
        </p:xfrm>
        <a:graphic>
          <a:graphicData uri="http://schemas.openxmlformats.org/drawingml/2006/table">
            <a:tbl>
              <a:tblPr/>
              <a:tblGrid>
                <a:gridCol w="571032"/>
                <a:gridCol w="576000"/>
                <a:gridCol w="576000"/>
                <a:gridCol w="571032"/>
                <a:gridCol w="589681"/>
                <a:gridCol w="571032"/>
                <a:gridCol w="568800"/>
                <a:gridCol w="571032"/>
                <a:gridCol w="568800"/>
                <a:gridCol w="568800"/>
                <a:gridCol w="5688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SMART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     FORTWO (Old Model)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60983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 (REAR)</a:t>
                      </a:r>
                    </a:p>
                  </a:txBody>
                  <a:tcPr marL="56344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     FORTWO (New Model)</a:t>
                      </a:r>
                    </a:p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       FORFOUR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60983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COLUMN</a:t>
                      </a:r>
                    </a:p>
                  </a:txBody>
                  <a:tcPr marL="563441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8803" y="980728"/>
            <a:ext cx="1615285" cy="584424"/>
          </a:xfrm>
          <a:prstGeom prst="rect">
            <a:avLst/>
          </a:prstGeom>
          <a:noFill/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2944032" y="3298534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75656" y="3334534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Immagine 1" descr="C:\Users\card238\Pictures\2010-10-08\004.JPG"/>
          <p:cNvPicPr/>
          <p:nvPr/>
        </p:nvPicPr>
        <p:blipFill>
          <a:blip r:embed="rId3" cstate="print"/>
          <a:srcRect l="9023" t="23447"/>
          <a:stretch>
            <a:fillRect/>
          </a:stretch>
        </p:blipFill>
        <p:spPr bwMode="auto">
          <a:xfrm>
            <a:off x="4412407" y="3010470"/>
            <a:ext cx="3171825" cy="200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3"/>
          <p:cNvSpPr/>
          <p:nvPr/>
        </p:nvSpPr>
        <p:spPr>
          <a:xfrm>
            <a:off x="5050582" y="3286695"/>
            <a:ext cx="55245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</p:spTree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6174" t="7170" r="20406" b="13585"/>
          <a:stretch>
            <a:fillRect/>
          </a:stretch>
        </p:blipFill>
        <p:spPr bwMode="auto">
          <a:xfrm>
            <a:off x="4681686" y="2996952"/>
            <a:ext cx="2914650" cy="2358676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5900886" y="4822228"/>
            <a:ext cx="781050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131840" y="4896408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91680" y="493240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158" y="476672"/>
          <a:ext cx="6299685" cy="2019600"/>
        </p:xfrm>
        <a:graphic>
          <a:graphicData uri="http://schemas.openxmlformats.org/drawingml/2006/table">
            <a:tbl>
              <a:tblPr/>
              <a:tblGrid>
                <a:gridCol w="576000"/>
                <a:gridCol w="576000"/>
                <a:gridCol w="572400"/>
                <a:gridCol w="572400"/>
                <a:gridCol w="748485"/>
                <a:gridCol w="540000"/>
                <a:gridCol w="540000"/>
                <a:gridCol w="540000"/>
                <a:gridCol w="543600"/>
                <a:gridCol w="543600"/>
                <a:gridCol w="547200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SSANG YONG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5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KORANDO</a:t>
                      </a:r>
                      <a:r>
                        <a:rPr lang="en-GB" sz="1000" b="1" i="0" u="none" strike="noStrike" baseline="0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MUSSO - REXTON</a:t>
                      </a:r>
                    </a:p>
                  </a:txBody>
                  <a:tcPr marL="160498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ENGINE COMPARTMENT</a:t>
                      </a:r>
                    </a:p>
                  </a:txBody>
                  <a:tcPr marL="72224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ACTYON - KYRON - REXTON 2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RODIUS</a:t>
                      </a:r>
                    </a:p>
                  </a:txBody>
                  <a:tcPr marL="160498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DOOR COLUMN</a:t>
                      </a:r>
                    </a:p>
                  </a:txBody>
                  <a:tcPr marL="72224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80728"/>
            <a:ext cx="2711773" cy="4953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299996" cy="168852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1718180"/>
                <a:gridCol w="572727"/>
                <a:gridCol w="572727"/>
                <a:gridCol w="572727"/>
                <a:gridCol w="572727"/>
              </a:tblGrid>
              <a:tr h="303068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ASTON MARTIN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UNDER THE BONNET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Aston Martin Touch Up Pa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753641"/>
            <a:ext cx="1602312" cy="1019175"/>
          </a:xfrm>
          <a:prstGeom prst="rect">
            <a:avLst/>
          </a:prstGeom>
          <a:noFill/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3517885" y="3328500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60504" y="3364500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292080" y="3364500"/>
          <a:ext cx="2196000" cy="216000"/>
        </p:xfrm>
        <a:graphic>
          <a:graphicData uri="http://schemas.openxmlformats.org/drawingml/2006/table">
            <a:tbl>
              <a:tblPr/>
              <a:tblGrid>
                <a:gridCol w="219600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PICTURE NOT CURRENTLY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3965" y="476672"/>
          <a:ext cx="6296070" cy="2019600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68800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SUBARU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FORESTER - OUTBACK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COLUMN / POST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“ALSO CHECK”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INSIDE THE ENGINE COMPARTMENT</a:t>
                      </a:r>
                    </a:p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&amp; INSIDE FRONT BUMPER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872639"/>
            <a:ext cx="1152128" cy="768085"/>
          </a:xfrm>
          <a:prstGeom prst="rect">
            <a:avLst/>
          </a:prstGeom>
          <a:noFill/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2987824" y="443711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47664" y="447311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Immagine 1" descr="H:\coloriture 2011\ETICHETTE.JPG\IMG_1500.jpg"/>
          <p:cNvPicPr/>
          <p:nvPr/>
        </p:nvPicPr>
        <p:blipFill>
          <a:blip r:embed="rId3" cstate="print"/>
          <a:srcRect l="19254" t="14631" r="24188" b="37266"/>
          <a:stretch>
            <a:fillRect/>
          </a:stretch>
        </p:blipFill>
        <p:spPr bwMode="auto">
          <a:xfrm>
            <a:off x="4427984" y="2924944"/>
            <a:ext cx="31493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3"/>
          <p:cNvSpPr/>
          <p:nvPr/>
        </p:nvSpPr>
        <p:spPr>
          <a:xfrm>
            <a:off x="5724128" y="4365104"/>
            <a:ext cx="862721" cy="348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</p:spTree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>
          <a:blip r:embed="rId2" cstate="print"/>
          <a:srcRect l="-1011" t="39060" r="917" b="29612"/>
          <a:stretch>
            <a:fillRect/>
          </a:stretch>
        </p:blipFill>
        <p:spPr bwMode="auto">
          <a:xfrm>
            <a:off x="1455812" y="2996952"/>
            <a:ext cx="2386583" cy="12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3111996" y="4005064"/>
            <a:ext cx="80734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pic>
        <p:nvPicPr>
          <p:cNvPr id="6" name="Immagine 5" descr="C:\Users\card238\Pictures\2010-10-08\008.JPG"/>
          <p:cNvPicPr/>
          <p:nvPr/>
        </p:nvPicPr>
        <p:blipFill>
          <a:blip r:embed="rId3" cstate="print"/>
          <a:srcRect l="14586" t="4609" r="7519" b="24449"/>
          <a:stretch>
            <a:fillRect/>
          </a:stretch>
        </p:blipFill>
        <p:spPr bwMode="auto">
          <a:xfrm>
            <a:off x="1455812" y="4437112"/>
            <a:ext cx="216120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7"/>
          <p:cNvSpPr/>
          <p:nvPr/>
        </p:nvSpPr>
        <p:spPr>
          <a:xfrm>
            <a:off x="2983235" y="5517232"/>
            <a:ext cx="6096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18352" y="476672"/>
          <a:ext cx="6297353" cy="2199600"/>
        </p:xfrm>
        <a:graphic>
          <a:graphicData uri="http://schemas.openxmlformats.org/drawingml/2006/table">
            <a:tbl>
              <a:tblPr/>
              <a:tblGrid>
                <a:gridCol w="568800"/>
                <a:gridCol w="564772"/>
                <a:gridCol w="568800"/>
                <a:gridCol w="589408"/>
                <a:gridCol w="1741601"/>
                <a:gridCol w="583200"/>
                <a:gridCol w="576000"/>
                <a:gridCol w="564772"/>
                <a:gridCol w="540000"/>
              </a:tblGrid>
              <a:tr h="3060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SUZUKI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SPLASH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–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SWIFT</a:t>
                      </a:r>
                    </a:p>
                  </a:txBody>
                  <a:tcPr marL="32208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COLUMN / POST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365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GRAN VITARA </a:t>
                      </a:r>
                      <a:r>
                        <a:rPr lang="es-ES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</a:t>
                      </a:r>
                      <a:r>
                        <a:rPr lang="es-ES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JIMNY </a:t>
                      </a:r>
                      <a:r>
                        <a:rPr lang="es-ES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/>
                      </a:r>
                      <a:br>
                        <a:rPr lang="es-ES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</a:br>
                      <a:r>
                        <a:rPr lang="es-ES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VAGON - R SX4</a:t>
                      </a:r>
                    </a:p>
                  </a:txBody>
                  <a:tcPr marL="32208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ENGINE COMPARTMENT</a:t>
                      </a:r>
                    </a:p>
                  </a:txBody>
                  <a:tcPr marL="5636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SX4 - ALTO - CARRY</a:t>
                      </a:r>
                    </a:p>
                  </a:txBody>
                  <a:tcPr marL="32208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COLUMN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365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833680"/>
            <a:ext cx="840838" cy="876241"/>
          </a:xfrm>
          <a:prstGeom prst="rect">
            <a:avLst/>
          </a:prstGeom>
          <a:noFill/>
        </p:spPr>
      </p:pic>
      <p:sp>
        <p:nvSpPr>
          <p:cNvPr id="13" name="AutoShape 2"/>
          <p:cNvSpPr>
            <a:spLocks noChangeArrowheads="1"/>
          </p:cNvSpPr>
          <p:nvPr/>
        </p:nvSpPr>
        <p:spPr bwMode="auto">
          <a:xfrm flipH="1">
            <a:off x="3923928" y="407707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508104" y="411307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AutoShape 2"/>
          <p:cNvSpPr>
            <a:spLocks noChangeArrowheads="1"/>
          </p:cNvSpPr>
          <p:nvPr/>
        </p:nvSpPr>
        <p:spPr bwMode="auto">
          <a:xfrm flipH="1">
            <a:off x="3923928" y="551723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508104" y="555323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299997" cy="1695600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TATA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THE ENGINE COMPARTMENT HOOD (bonnet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7589" y="970865"/>
            <a:ext cx="1526499" cy="585927"/>
          </a:xfrm>
          <a:prstGeom prst="rect">
            <a:avLst/>
          </a:prstGeom>
          <a:noFill/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2915816" y="3645024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pic>
        <p:nvPicPr>
          <p:cNvPr id="7" name="Immagine 1" descr="C:\Users\card238\Pictures\2010-10-08\009.JPG"/>
          <p:cNvPicPr/>
          <p:nvPr/>
        </p:nvPicPr>
        <p:blipFill>
          <a:blip r:embed="rId3" cstate="print"/>
          <a:srcRect l="17143" t="35271" r="12030" b="33066"/>
          <a:stretch>
            <a:fillRect/>
          </a:stretch>
        </p:blipFill>
        <p:spPr bwMode="auto">
          <a:xfrm>
            <a:off x="4355976" y="2708921"/>
            <a:ext cx="325107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3"/>
          <p:cNvSpPr/>
          <p:nvPr/>
        </p:nvSpPr>
        <p:spPr>
          <a:xfrm>
            <a:off x="4499992" y="3645024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19672" y="3597776"/>
          <a:ext cx="1224136" cy="335280"/>
        </p:xfrm>
        <a:graphic>
          <a:graphicData uri="http://schemas.openxmlformats.org/drawingml/2006/table">
            <a:tbl>
              <a:tblPr/>
              <a:tblGrid>
                <a:gridCol w="1224136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</a:t>
                      </a:r>
                      <a:r>
                        <a:rPr lang="en-GB" sz="11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/>
                      </a:r>
                      <a:br>
                        <a:rPr lang="en-GB" sz="11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</a:br>
                      <a:r>
                        <a:rPr lang="en-GB" sz="11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DESCRIPTION</a:t>
                      </a:r>
                      <a:endParaRPr lang="en-GB" sz="11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:\foto\005.JPG"/>
          <p:cNvPicPr/>
          <p:nvPr/>
        </p:nvPicPr>
        <p:blipFill>
          <a:blip r:embed="rId2" cstate="print"/>
          <a:srcRect l="18346" t="21844" r="-752" b="29659"/>
          <a:stretch>
            <a:fillRect/>
          </a:stretch>
        </p:blipFill>
        <p:spPr bwMode="auto">
          <a:xfrm>
            <a:off x="4427984" y="3526508"/>
            <a:ext cx="3096344" cy="170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>
            <a:off x="7039720" y="4005064"/>
            <a:ext cx="417934" cy="464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2951960" y="407707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11800" y="411307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2" y="476672"/>
          <a:ext cx="6299996" cy="2343600"/>
        </p:xfrm>
        <a:graphic>
          <a:graphicData uri="http://schemas.openxmlformats.org/drawingml/2006/table">
            <a:tbl>
              <a:tblPr/>
              <a:tblGrid>
                <a:gridCol w="573551"/>
                <a:gridCol w="573551"/>
                <a:gridCol w="573551"/>
                <a:gridCol w="573551"/>
                <a:gridCol w="1711588"/>
                <a:gridCol w="573551"/>
                <a:gridCol w="573551"/>
                <a:gridCol w="573551"/>
                <a:gridCol w="573551"/>
              </a:tblGrid>
              <a:tr h="3060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TOYOTA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AYGO - AURIS - RAV4 - YARIS</a:t>
                      </a:r>
                    </a:p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IQ - COROLLA - AVENSIS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61043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0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 SHUTS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36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RAV4 - AVENSIS - YARIS VERSO  HILUX - HIACE  - </a:t>
                      </a:r>
                    </a:p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+mn-lt"/>
                        </a:rPr>
                        <a:t>LAND CRUISER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161043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0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INSIDE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THE ENGINE COMPARTMENT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3655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764705"/>
            <a:ext cx="1167753" cy="10081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1" y="476672"/>
          <a:ext cx="6299997" cy="2019600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VOLVO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4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XC90 - C70 - S40 - S60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/>
                      </a:r>
                      <a:b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</a:b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S70 - S80 </a:t>
                      </a:r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- V40 </a:t>
                      </a:r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- V70 </a:t>
                      </a:r>
                    </a:p>
                  </a:txBody>
                  <a:tcPr marL="322159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ENGINE COMPARTMENT</a:t>
                      </a:r>
                    </a:p>
                  </a:txBody>
                  <a:tcPr marL="402698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C30 - S40 - V50 - XC70</a:t>
                      </a:r>
                    </a:p>
                  </a:txBody>
                  <a:tcPr marL="32215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REAR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DOOR COLUMN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02698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908719"/>
            <a:ext cx="835486" cy="787995"/>
          </a:xfrm>
          <a:prstGeom prst="rect">
            <a:avLst/>
          </a:prstGeom>
          <a:noFill/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2915816" y="4329128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11800" y="436512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Immagine 2" descr="H:\foto\002.JPG"/>
          <p:cNvPicPr/>
          <p:nvPr/>
        </p:nvPicPr>
        <p:blipFill>
          <a:blip r:embed="rId3" cstate="print"/>
          <a:srcRect l="19549" t="24248" r="8872" b="29459"/>
          <a:stretch>
            <a:fillRect/>
          </a:stretch>
        </p:blipFill>
        <p:spPr bwMode="auto">
          <a:xfrm>
            <a:off x="4283968" y="2996952"/>
            <a:ext cx="34099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5"/>
          <p:cNvSpPr/>
          <p:nvPr/>
        </p:nvSpPr>
        <p:spPr>
          <a:xfrm rot="16200000">
            <a:off x="6703319" y="4101853"/>
            <a:ext cx="395287" cy="5953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</p:spTree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H:\foto\014.JPG"/>
          <p:cNvPicPr/>
          <p:nvPr/>
        </p:nvPicPr>
        <p:blipFill>
          <a:blip r:embed="rId2" cstate="print"/>
          <a:srcRect l="3910" t="2258" r="14135" b="27991"/>
          <a:stretch>
            <a:fillRect/>
          </a:stretch>
        </p:blipFill>
        <p:spPr bwMode="auto">
          <a:xfrm>
            <a:off x="4349080" y="2708920"/>
            <a:ext cx="27432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6"/>
          <p:cNvSpPr/>
          <p:nvPr/>
        </p:nvSpPr>
        <p:spPr>
          <a:xfrm>
            <a:off x="4815805" y="3718570"/>
            <a:ext cx="1333500" cy="295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2843808" y="3717032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03648" y="3753032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2001" y="487174"/>
          <a:ext cx="6299997" cy="1875600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60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VOLKSWAGEN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0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TOURAN 2010</a:t>
                      </a:r>
                    </a:p>
                  </a:txBody>
                  <a:tcPr marL="16107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BOOK "Use and Maintenance"</a:t>
                      </a:r>
                    </a:p>
                  </a:txBody>
                  <a:tcPr marL="402698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lvl="1" algn="l" fontAlgn="ctr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161079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BOOT</a:t>
                      </a:r>
                    </a:p>
                  </a:txBody>
                  <a:tcPr marL="402698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764704"/>
            <a:ext cx="1008112" cy="10081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2002" y="476672"/>
          <a:ext cx="6299997" cy="1688524"/>
        </p:xfrm>
        <a:graphic>
          <a:graphicData uri="http://schemas.openxmlformats.org/drawingml/2006/table">
            <a:tbl>
              <a:tblPr/>
              <a:tblGrid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  <a:gridCol w="572727"/>
              </a:tblGrid>
              <a:tr h="30306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AUDI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82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OF 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18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INSIDE THE LUGGAGE COMPARTMENT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9580" y="908720"/>
            <a:ext cx="1066476" cy="695324"/>
          </a:xfrm>
          <a:prstGeom prst="rect">
            <a:avLst/>
          </a:prstGeom>
          <a:noFill/>
        </p:spPr>
      </p:pic>
      <p:pic>
        <p:nvPicPr>
          <p:cNvPr id="5" name="Immagine 1" descr="H:\foto\015.JPG"/>
          <p:cNvPicPr/>
          <p:nvPr/>
        </p:nvPicPr>
        <p:blipFill>
          <a:blip r:embed="rId3" cstate="print"/>
          <a:srcRect l="8271" t="21896" r="3759" b="14560"/>
          <a:stretch>
            <a:fillRect/>
          </a:stretch>
        </p:blipFill>
        <p:spPr bwMode="auto">
          <a:xfrm>
            <a:off x="4503762" y="2492896"/>
            <a:ext cx="2876550" cy="257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102484" y="3807346"/>
            <a:ext cx="1250475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sp>
        <p:nvSpPr>
          <p:cNvPr id="7" name="Ovale 3"/>
          <p:cNvSpPr/>
          <p:nvPr/>
        </p:nvSpPr>
        <p:spPr>
          <a:xfrm>
            <a:off x="5675337" y="3648099"/>
            <a:ext cx="971550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91680" y="3843346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19926" y="476672"/>
          <a:ext cx="6304509" cy="1861197"/>
        </p:xfrm>
        <a:graphic>
          <a:graphicData uri="http://schemas.openxmlformats.org/drawingml/2006/table">
            <a:tbl>
              <a:tblPr/>
              <a:tblGrid>
                <a:gridCol w="720330"/>
                <a:gridCol w="558000"/>
                <a:gridCol w="548280"/>
                <a:gridCol w="471088"/>
                <a:gridCol w="1823051"/>
                <a:gridCol w="543600"/>
                <a:gridCol w="548280"/>
                <a:gridCol w="543600"/>
                <a:gridCol w="548280"/>
              </a:tblGrid>
              <a:tr h="304773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BMW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3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OF </a:t>
                      </a: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293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1 - 3 - 5 - 6 - 7</a:t>
                      </a:r>
                    </a:p>
                  </a:txBody>
                  <a:tcPr marL="69493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ON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COLUMN / POST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FRONT DOOR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16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293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X3 - X5 - Z4</a:t>
                      </a:r>
                    </a:p>
                  </a:txBody>
                  <a:tcPr marL="69493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INSIDE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THE ENGINE COMPARTMENT</a:t>
                      </a:r>
                    </a:p>
                  </a:txBody>
                  <a:tcPr marL="617716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3" y="836712"/>
            <a:ext cx="972967" cy="931182"/>
          </a:xfrm>
          <a:prstGeom prst="rect">
            <a:avLst/>
          </a:prstGeom>
          <a:noFill/>
        </p:spPr>
      </p:pic>
      <p:pic>
        <p:nvPicPr>
          <p:cNvPr id="4" name="Immagine 7" descr="H:\foto\008.JPG"/>
          <p:cNvPicPr/>
          <p:nvPr/>
        </p:nvPicPr>
        <p:blipFill>
          <a:blip r:embed="rId3" cstate="print"/>
          <a:srcRect l="3910" t="24649" b="15030"/>
          <a:stretch>
            <a:fillRect/>
          </a:stretch>
        </p:blipFill>
        <p:spPr bwMode="auto">
          <a:xfrm>
            <a:off x="4139952" y="2924943"/>
            <a:ext cx="3456384" cy="18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8"/>
          <p:cNvSpPr/>
          <p:nvPr/>
        </p:nvSpPr>
        <p:spPr>
          <a:xfrm>
            <a:off x="4427984" y="3789040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2789872" y="3861048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39792" y="389704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19926" y="476672"/>
          <a:ext cx="6304509" cy="1695325"/>
        </p:xfrm>
        <a:graphic>
          <a:graphicData uri="http://schemas.openxmlformats.org/drawingml/2006/table">
            <a:tbl>
              <a:tblPr/>
              <a:tblGrid>
                <a:gridCol w="720330"/>
                <a:gridCol w="558000"/>
                <a:gridCol w="548280"/>
                <a:gridCol w="471088"/>
                <a:gridCol w="1823051"/>
                <a:gridCol w="543600"/>
                <a:gridCol w="548280"/>
                <a:gridCol w="543600"/>
                <a:gridCol w="548280"/>
              </a:tblGrid>
              <a:tr h="304773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GB" sz="1800" b="1" i="0" u="sng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BUICK</a:t>
                      </a:r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800" b="1" i="0" u="sng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3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3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POSITION 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OF </a:t>
                      </a: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COLOUR LABEL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00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CE2030"/>
                          </a:solidFill>
                          <a:latin typeface="Arial"/>
                        </a:rPr>
                        <a:t>ALL MODELS</a:t>
                      </a:r>
                      <a:endParaRPr lang="en-GB" sz="1000" b="1" i="0" u="none" strike="noStrike" dirty="0">
                        <a:solidFill>
                          <a:srgbClr val="CE2030"/>
                        </a:solidFill>
                        <a:latin typeface="Arial"/>
                      </a:endParaRPr>
                    </a:p>
                  </a:txBody>
                  <a:tcPr marL="69493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ON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THE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 PARTS IDENTIFICATION STICKER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2789872" y="3861048"/>
            <a:ext cx="1260000" cy="252000"/>
          </a:xfrm>
          <a:prstGeom prst="rightArrow">
            <a:avLst>
              <a:gd name="adj1" fmla="val 50000"/>
              <a:gd name="adj2" fmla="val 94643"/>
            </a:avLst>
          </a:prstGeom>
          <a:solidFill>
            <a:srgbClr val="CE203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39792" y="3897048"/>
          <a:ext cx="1260000" cy="216000"/>
        </p:xfrm>
        <a:graphic>
          <a:graphicData uri="http://schemas.openxmlformats.org/drawingml/2006/table">
            <a:tbl>
              <a:tblPr/>
              <a:tblGrid>
                <a:gridCol w="1260000"/>
              </a:tblGrid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CE2030"/>
                          </a:solidFill>
                          <a:latin typeface="Arial"/>
                        </a:rPr>
                        <a:t>COLOUR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Picture 7" descr="File:Buick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774536"/>
            <a:ext cx="1000124" cy="1000124"/>
          </a:xfrm>
          <a:prstGeom prst="rect">
            <a:avLst/>
          </a:prstGeom>
          <a:noFill/>
        </p:spPr>
      </p:pic>
      <p:pic>
        <p:nvPicPr>
          <p:cNvPr id="9" name="Picture 8" descr="Buick Paint Code Service Parts Identification Label"/>
          <p:cNvPicPr>
            <a:picLocks noChangeAspect="1" noChangeArrowheads="1"/>
          </p:cNvPicPr>
          <p:nvPr/>
        </p:nvPicPr>
        <p:blipFill>
          <a:blip r:embed="rId3" cstate="print"/>
          <a:srcRect b="39630"/>
          <a:stretch>
            <a:fillRect/>
          </a:stretch>
        </p:blipFill>
        <p:spPr bwMode="auto">
          <a:xfrm>
            <a:off x="4247306" y="2653656"/>
            <a:ext cx="3493046" cy="14234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Nexagreenca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74D24E971F594ABA67312AFEACF4A8" ma:contentTypeVersion="3" ma:contentTypeDescription="Create a new document." ma:contentTypeScope="" ma:versionID="10621e4895a66e49a24f9814f53b179f">
  <xsd:schema xmlns:xsd="http://www.w3.org/2001/XMLSchema" xmlns:xs="http://www.w3.org/2001/XMLSchema" xmlns:p="http://schemas.microsoft.com/office/2006/metadata/properties" xmlns:ns2="A65C2AC9-AD79-4042-BF7C-0402A8B20641" xmlns:ns3="a65c2ac9-ad79-4042-bf7c-0402a8b20641" targetNamespace="http://schemas.microsoft.com/office/2006/metadata/properties" ma:root="true" ma:fieldsID="bb978501a53e43c6b0510f7040c42b56" ns2:_="" ns3:_="">
    <xsd:import namespace="A65C2AC9-AD79-4042-BF7C-0402A8B20641"/>
    <xsd:import namespace="a65c2ac9-ad79-4042-bf7c-0402a8b20641"/>
    <xsd:element name="properties">
      <xsd:complexType>
        <xsd:sequence>
          <xsd:element name="documentManagement">
            <xsd:complexType>
              <xsd:all>
                <xsd:element ref="ns2:Category0"/>
                <xsd:element ref="ns2:Type_x0020_of_x0020_Printed_x0020_Tools" minOccurs="0"/>
                <xsd:element ref="ns3:Type_x0020_of_x0020_Historic_x0020_Inform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C2AC9-AD79-4042-BF7C-0402A8B20641" elementFormDefault="qualified">
    <xsd:import namespace="http://schemas.microsoft.com/office/2006/documentManagement/types"/>
    <xsd:import namespace="http://schemas.microsoft.com/office/infopath/2007/PartnerControls"/>
    <xsd:element name="Category0" ma:index="8" ma:displayName="Category" ma:format="Dropdown" ma:internalName="Category0">
      <xsd:simpleType>
        <xsd:restriction base="dms:Choice">
          <xsd:enumeration value="Printed Tools"/>
          <xsd:enumeration value="PaintManager CD Data Summary"/>
          <xsd:enumeration value="IT Hardware"/>
          <xsd:enumeration value="Colour Circles"/>
          <xsd:enumeration value="Historic Information"/>
          <xsd:enumeration value="Mixing Scheme/Toner Information"/>
          <xsd:enumeration value="OEM Related Information"/>
          <xsd:enumeration value="RapidMatch™ X-5"/>
          <xsd:enumeration value="Variant Descriptors"/>
          <xsd:enumeration value="Obsoletion Notices - Colour Tools"/>
        </xsd:restriction>
      </xsd:simpleType>
    </xsd:element>
    <xsd:element name="Type_x0020_of_x0020_Printed_x0020_Tools" ma:index="9" nillable="true" ma:displayName="Type of Printed Tools" ma:description="Tick ONLY if you sort this doc into Printed Tools" ma:format="Dropdown" ma:internalName="Type_x0020_of_x0020_Printed_x0020_Tools">
      <xsd:simpleType>
        <xsd:restriction base="dms:Choice">
          <xsd:enumeration value="AquaMax Extra Variant Deck"/>
          <xsd:enumeration value="Aquamax Extra VD - Chromatic"/>
          <xsd:enumeration value="Logicolor"/>
          <xsd:enumeration value="Selevariant"/>
          <xsd:enumeration value="Engine Bay"/>
          <xsd:enumeration value="Accessories Fan"/>
          <xsd:enumeration value="Moto"/>
          <xsd:enumeration value="Index Books"/>
          <xsd:enumeration value="Tinting Guides"/>
          <xsd:enumeration value="Colour Tool Images"/>
          <xsd:enumeration value="New"/>
          <xsd:enumeration value="ColorExtra"/>
          <xsd:enumeration value="MaxColor"/>
          <xsd:enumeration value="A MM TOOLS SUMMARY"/>
          <xsd:enumeration value="Historic"/>
          <xsd:enumeration value="MaxMoto Chromatic Fan"/>
          <xsd:enumeration value="Logicolor Extr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c2ac9-ad79-4042-bf7c-0402a8b20641" elementFormDefault="qualified">
    <xsd:import namespace="http://schemas.microsoft.com/office/2006/documentManagement/types"/>
    <xsd:import namespace="http://schemas.microsoft.com/office/infopath/2007/PartnerControls"/>
    <xsd:element name="Type_x0020_of_x0020_Historic_x0020_Information" ma:index="10" nillable="true" ma:displayName="Type of Historic Information" ma:description="Applies to Historic files only" ma:format="Dropdown" ma:internalName="Type_x0020_of_x0020_Historic_x0020_Information">
      <xsd:simpleType>
        <xsd:restriction base="dms:Choice">
          <xsd:enumeration value="Summary Files"/>
          <xsd:enumeration value="Launch Briefs"/>
          <xsd:enumeration value="General Informatio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Printed_x0020_Tools xmlns="A65C2AC9-AD79-4042-BF7C-0402A8B20641" xsi:nil="true"/>
    <Type_x0020_of_x0020_Historic_x0020_Information xmlns="a65c2ac9-ad79-4042-bf7c-0402a8b20641" xsi:nil="true"/>
    <Category0 xmlns="A65C2AC9-AD79-4042-BF7C-0402A8B20641">OEM Related Information</Category0>
  </documentManagement>
</p:properties>
</file>

<file path=customXml/itemProps1.xml><?xml version="1.0" encoding="utf-8"?>
<ds:datastoreItem xmlns:ds="http://schemas.openxmlformats.org/officeDocument/2006/customXml" ds:itemID="{A38265B4-EC09-464A-A518-ED0D74389E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BD9EE1-0775-4508-8E90-81E6744511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5C2AC9-AD79-4042-BF7C-0402A8B20641"/>
    <ds:schemaRef ds:uri="a65c2ac9-ad79-4042-bf7c-0402a8b20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D113A4-FEA8-493E-B813-C467596F916B}">
  <ds:schemaRefs>
    <ds:schemaRef ds:uri="http://schemas.microsoft.com/office/2006/metadata/properties"/>
    <ds:schemaRef ds:uri="http://schemas.microsoft.com/office/infopath/2007/PartnerControls"/>
    <ds:schemaRef ds:uri="A65C2AC9-AD79-4042-BF7C-0402A8B20641"/>
    <ds:schemaRef ds:uri="a65c2ac9-ad79-4042-bf7c-0402a8b2064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Nexagreencar</Template>
  <TotalTime>1423</TotalTime>
  <Words>1850</Words>
  <Application>Microsoft Office PowerPoint</Application>
  <PresentationFormat>On-screen Show (4:3)</PresentationFormat>
  <Paragraphs>576</Paragraphs>
  <Slides>65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Nexagreencar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PPG Industries,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carc443</dc:creator>
  <cp:lastModifiedBy>car7879</cp:lastModifiedBy>
  <cp:revision>646</cp:revision>
  <dcterms:created xsi:type="dcterms:W3CDTF">2011-02-10T15:24:22Z</dcterms:created>
  <dcterms:modified xsi:type="dcterms:W3CDTF">2012-12-19T15:01:17Z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0x0101005974D24E971F594ABA67312AFEACF4A8</vt:lpwstr>
  </property>
</Properties>
</file>