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4" r:id="rId4"/>
  </p:sldMasterIdLst>
  <p:notesMasterIdLst>
    <p:notesMasterId r:id="rId9"/>
  </p:notesMasterIdLst>
  <p:handoutMasterIdLst>
    <p:handoutMasterId r:id="rId10"/>
  </p:handoutMasterIdLst>
  <p:sldIdLst>
    <p:sldId id="292" r:id="rId5"/>
    <p:sldId id="297" r:id="rId6"/>
    <p:sldId id="294" r:id="rId7"/>
    <p:sldId id="296" r:id="rId8"/>
  </p:sldIdLst>
  <p:sldSz cx="9144000" cy="6858000" type="screen4x3"/>
  <p:notesSz cx="666273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2030"/>
    <a:srgbClr val="005B83"/>
    <a:srgbClr val="000066"/>
    <a:srgbClr val="0E3278"/>
    <a:srgbClr val="4BAA32"/>
    <a:srgbClr val="002F59"/>
    <a:srgbClr val="003E73"/>
    <a:srgbClr val="CECECE"/>
    <a:srgbClr val="1A4E83"/>
    <a:srgbClr val="C4D4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Helle Formatvorlage 2 - Akz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Helle Formatvorlage 2 - Akz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Helle Formatvorlage 3 - Akz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ittlere Formatvorlag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504" autoAdjust="0"/>
    <p:restoredTop sz="92521" autoAdjust="0"/>
  </p:normalViewPr>
  <p:slideViewPr>
    <p:cSldViewPr>
      <p:cViewPr>
        <p:scale>
          <a:sx n="100" d="100"/>
          <a:sy n="100" d="100"/>
        </p:scale>
        <p:origin x="-24" y="522"/>
      </p:cViewPr>
      <p:guideLst>
        <p:guide orient="horz" pos="927"/>
        <p:guide pos="35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22AB1F-170E-9F4C-A6BD-2290FE8B49B9}" type="datetimeFigureOut">
              <a:rPr lang="de-DE" smtClean="0"/>
              <a:pPr/>
              <a:t>19.12.2012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76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3488" y="9428163"/>
            <a:ext cx="28876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F6CCA-6B93-FD4C-B58E-E8492CD0650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1440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6" charset="-128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6" charset="-128"/>
                <a:cs typeface="+mn-cs"/>
              </a:defRPr>
            </a:lvl1pPr>
          </a:lstStyle>
          <a:p>
            <a:pPr>
              <a:defRPr/>
            </a:pPr>
            <a:fld id="{7BC2A75E-B92E-487C-900C-F3E347AD15E1}" type="datetimeFigureOut">
              <a:rPr lang="en-US"/>
              <a:pPr>
                <a:defRPr/>
              </a:pPr>
              <a:t>12/19/2012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29238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76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6" charset="-128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3488" y="9428163"/>
            <a:ext cx="28876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6" charset="-128"/>
                <a:cs typeface="+mn-cs"/>
              </a:defRPr>
            </a:lvl1pPr>
          </a:lstStyle>
          <a:p>
            <a:pPr>
              <a:defRPr/>
            </a:pPr>
            <a:fld id="{19EFC1C3-CE8F-4846-8B64-7C558D0706E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63351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EFC1C3-CE8F-4846-8B64-7C558D0706E3}" type="slidenum">
              <a:rPr lang="en-GB" smtClean="0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EFC1C3-CE8F-4846-8B64-7C558D0706E3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EFC1C3-CE8F-4846-8B64-7C558D0706E3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 descr="Slide-Vorlage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Slide-Vorlage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Slide-Vorlage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4325" r:id="rId1"/>
    <p:sldLayoutId id="2147484313" r:id="rId2"/>
    <p:sldLayoutId id="2147484326" r:id="rId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pitchFamily="34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charset="0"/>
          <a:ea typeface="ＭＳ Ｐゴシック" pitchFamily="34" charset="-128"/>
        </a:defRPr>
      </a:lvl9pPr>
    </p:titleStyle>
    <p:bodyStyle>
      <a:lvl1pPr marL="190500" indent="-1905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188913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</a:defRPr>
      </a:lvl2pPr>
      <a:lvl3pPr marL="950913" indent="-1905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</a:defRPr>
      </a:lvl3pPr>
      <a:lvl4pPr marL="1330325" indent="-188913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</a:defRPr>
      </a:lvl4pPr>
      <a:lvl5pPr marL="1711325" indent="-1905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</a:defRPr>
      </a:lvl5pPr>
      <a:lvl6pPr marL="2168525" indent="-1905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</a:defRPr>
      </a:lvl6pPr>
      <a:lvl7pPr marL="2625725" indent="-1905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</a:defRPr>
      </a:lvl7pPr>
      <a:lvl8pPr marL="3082925" indent="-1905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</a:defRPr>
      </a:lvl8pPr>
      <a:lvl9pPr marL="3540125" indent="-1905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1"/>
          <p:cNvSpPr txBox="1">
            <a:spLocks/>
          </p:cNvSpPr>
          <p:nvPr/>
        </p:nvSpPr>
        <p:spPr>
          <a:xfrm>
            <a:off x="533400" y="1295400"/>
            <a:ext cx="5105400" cy="1371600"/>
          </a:xfrm>
          <a:prstGeom prst="rect">
            <a:avLst/>
          </a:prstGeom>
        </p:spPr>
        <p:txBody>
          <a:bodyPr/>
          <a:lstStyle/>
          <a:p>
            <a:pPr lvl="0">
              <a:spcAft>
                <a:spcPts val="0"/>
              </a:spcAft>
              <a:defRPr/>
            </a:pPr>
            <a:r>
              <a:rPr lang="en-GB" sz="3000" b="1" kern="0" dirty="0" smtClean="0">
                <a:solidFill>
                  <a:schemeClr val="bg1"/>
                </a:solidFill>
                <a:effectLst/>
                <a:latin typeface="Helvetica"/>
                <a:cs typeface="Helvetica"/>
              </a:rPr>
              <a:t>OEM COLOUR CODE LOCATIONS</a:t>
            </a:r>
            <a:r>
              <a:rPr kumimoji="0" lang="en-GB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/>
            </a:r>
            <a:br>
              <a:rPr kumimoji="0" lang="en-GB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</a:br>
            <a:endParaRPr kumimoji="0" lang="en-GB" sz="3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elvetica"/>
              <a:ea typeface="+mj-ea"/>
              <a:cs typeface="Helvetica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476672"/>
            <a:ext cx="3877985" cy="54476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u="sng" dirty="0" smtClean="0">
                <a:latin typeface="Helvetica" pitchFamily="34" charset="0"/>
                <a:cs typeface="Helvetica" pitchFamily="34" charset="0"/>
              </a:rPr>
              <a:t>OEM</a:t>
            </a:r>
            <a:r>
              <a:rPr lang="en-GB" u="sng" dirty="0" smtClean="0">
                <a:latin typeface="Helvetica" pitchFamily="34" charset="0"/>
                <a:cs typeface="Helvetica" pitchFamily="34" charset="0"/>
              </a:rPr>
              <a:t>		</a:t>
            </a:r>
            <a:r>
              <a:rPr lang="en-GB" b="1" u="sng" dirty="0" smtClean="0">
                <a:latin typeface="Helvetica" pitchFamily="34" charset="0"/>
                <a:cs typeface="Helvetica" pitchFamily="34" charset="0"/>
              </a:rPr>
              <a:t>LOCATION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Acura		C, P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Alfa Romeo		A, F, K,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American Motors	C, D, E, F, G, P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Aston Martin		E      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Bentley		A, B, H, I, J, K, L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BMW		C, F, H, I, J, P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Buick		S 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Cadillac		S	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Chevrolet		I, Q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Chrysler		I, K, L, M, O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Citroen		C, D, N, P	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Dacia		A, C, F, K, P	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Daewoo		E, G, H, I, K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Dacia		C, P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Daihatsu		C, E, G, J, K, L, M, P 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Datsun		E, G, H, I, K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Dodge		C, E, F, G, H, I, P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Eagle		E, F, G, H, I, J, K, L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Ferrari		A, G</a:t>
            </a:r>
            <a:endParaRPr lang="en-GB" sz="1000" b="1" u="sng" dirty="0" smtClean="0">
              <a:latin typeface="Helvetica" pitchFamily="34" charset="0"/>
              <a:cs typeface="Helvetica" pitchFamily="34" charset="0"/>
            </a:endParaRPr>
          </a:p>
          <a:p>
            <a:r>
              <a:rPr lang="en-GB" sz="1000" b="1" dirty="0" smtClean="0">
                <a:latin typeface="Helvetica" pitchFamily="34" charset="0"/>
                <a:cs typeface="Helvetica" pitchFamily="34" charset="0"/>
              </a:rPr>
              <a:t>Fiat		A, B,C, H, J, K, L, P</a:t>
            </a:r>
          </a:p>
          <a:p>
            <a:r>
              <a:rPr lang="en-GB" sz="1000" b="1" dirty="0" smtClean="0">
                <a:latin typeface="Helvetica" pitchFamily="34" charset="0"/>
                <a:cs typeface="Helvetica" pitchFamily="34" charset="0"/>
              </a:rPr>
              <a:t>Fiat Ulysse model	D</a:t>
            </a:r>
          </a:p>
          <a:p>
            <a:r>
              <a:rPr lang="en-GB" sz="1000" b="1" dirty="0" smtClean="0">
                <a:latin typeface="Helvetica" pitchFamily="34" charset="0"/>
                <a:cs typeface="Helvetica" pitchFamily="34" charset="0"/>
              </a:rPr>
              <a:t>Ford		B, C, H, I, J, K, L, P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General Motors	C, D, E, G J, K ,L, P, Q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GEO		S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GMC		C, N, P, Q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Honda		C, G, H, K, P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Hummer		Q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Hyundai		C, E, P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Infiniti		C, D, E, F, G, P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Isuzu		C, E, G, J, K, L, P, Q	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Jaguar 		C, J, K, L, P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Jeep		D, E, F, G, </a:t>
            </a:r>
            <a:endParaRPr lang="en-GB" sz="1000" b="1" dirty="0" smtClean="0">
              <a:latin typeface="Helvetica" pitchFamily="34" charset="0"/>
              <a:cs typeface="Helvetica" pitchFamily="34" charset="0"/>
            </a:endParaRP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Kia		C, D, H, J, K, P</a:t>
            </a:r>
          </a:p>
        </p:txBody>
      </p:sp>
      <p:sp>
        <p:nvSpPr>
          <p:cNvPr id="3" name="Rectangle 2"/>
          <p:cNvSpPr/>
          <p:nvPr/>
        </p:nvSpPr>
        <p:spPr>
          <a:xfrm>
            <a:off x="4860032" y="476672"/>
            <a:ext cx="3655168" cy="54476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u="sng" dirty="0" smtClean="0">
                <a:latin typeface="Helvetica" pitchFamily="34" charset="0"/>
                <a:cs typeface="Helvetica" pitchFamily="34" charset="0"/>
              </a:rPr>
              <a:t>OEM</a:t>
            </a:r>
            <a:r>
              <a:rPr lang="en-GB" u="sng" dirty="0" smtClean="0">
                <a:latin typeface="Helvetica" pitchFamily="34" charset="0"/>
                <a:cs typeface="Helvetica" pitchFamily="34" charset="0"/>
              </a:rPr>
              <a:t>		</a:t>
            </a:r>
            <a:r>
              <a:rPr lang="en-GB" b="1" u="sng" dirty="0" smtClean="0">
                <a:latin typeface="Helvetica" pitchFamily="34" charset="0"/>
                <a:cs typeface="Helvetica" pitchFamily="34" charset="0"/>
              </a:rPr>
              <a:t>LOCATION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Lada		A, B, I, K 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Lamborghini		F, K 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Lancia		A, B, D, E, G, H, J, K, L 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Land &amp; Range Rover	C, H, J, K, P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Lexus		D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Lincoln		D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Lotus		E, F, G, H, I	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Maserati		F, H, I, K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Mazda		C, E, H, I, J, K, L, P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Mercedes-Benz	C, D, G, I, J, K, L, P 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Mercury		D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Mini		C, E, P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Mitsubishi		C, H, I, J, K, P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MG		D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Nissan		C, I, J, K, L, P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Opel/Vauxhall		A, B, C, E ,G, H, I, J, K, L, P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Peugeot		C, D, P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Porsche		A, B, C, D, I, J, K, L, P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Proton		E, G, J, K, L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Renault		C, P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Rover		J, K, L</a:t>
            </a:r>
            <a:endParaRPr lang="en-GB" sz="1000" b="1" u="sng" dirty="0" smtClean="0">
              <a:latin typeface="Helvetica" pitchFamily="34" charset="0"/>
              <a:cs typeface="Helvetica" pitchFamily="34" charset="0"/>
            </a:endParaRPr>
          </a:p>
          <a:p>
            <a:r>
              <a:rPr lang="en-GB" sz="1000" b="1" dirty="0" smtClean="0">
                <a:latin typeface="Helvetica" pitchFamily="34" charset="0"/>
                <a:cs typeface="Helvetica" pitchFamily="34" charset="0"/>
              </a:rPr>
              <a:t>Saab		C, G, I, P, Q</a:t>
            </a:r>
          </a:p>
          <a:p>
            <a:r>
              <a:rPr lang="en-GB" sz="1000" b="1" dirty="0" smtClean="0">
                <a:latin typeface="Helvetica" pitchFamily="34" charset="0"/>
                <a:cs typeface="Helvetica" pitchFamily="34" charset="0"/>
              </a:rPr>
              <a:t>Seat		A, B, I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Skoda		A, B, G, I   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SMART		A, C, P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SsangYong		C, F, J, K, P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Subaru 		C, J, K, L, M, P 	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Suzuki		C, H, J, K, L, P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Tata		K, L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Toyota		C, E, G, J, P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Volvo		C, E, G, H, J, K, L, P</a:t>
            </a:r>
          </a:p>
          <a:p>
            <a:r>
              <a:rPr lang="it-IT" sz="1000" b="1" dirty="0" smtClean="0">
                <a:latin typeface="Helvetica" pitchFamily="34" charset="0"/>
                <a:cs typeface="Helvetica" pitchFamily="34" charset="0"/>
              </a:rPr>
              <a:t>VW/Audi		B, R</a:t>
            </a:r>
            <a:endParaRPr lang="en-GB" sz="1000" dirty="0" smtClean="0"/>
          </a:p>
          <a:p>
            <a:endParaRPr lang="en-GB" sz="1000" dirty="0"/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:\Users\cre0778\AppData\Local\Microsoft\Windows\Temporary Internet Files\Content.Outlook\YN6M21XX\SmartRepair-Aria_A (2) (2)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1052736"/>
            <a:ext cx="8433435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66738" y="1219200"/>
            <a:ext cx="6098117" cy="1371600"/>
          </a:xfrm>
          <a:prstGeom prst="rect">
            <a:avLst/>
          </a:prstGeom>
          <a:noFill/>
        </p:spPr>
        <p:txBody>
          <a:bodyPr/>
          <a:lstStyle/>
          <a:p>
            <a:pPr lvl="0">
              <a:spcAft>
                <a:spcPts val="0"/>
              </a:spcAft>
              <a:defRPr/>
            </a:pPr>
            <a:r>
              <a:rPr kumimoji="0" lang="en-GB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/>
            </a:r>
            <a:br>
              <a:rPr kumimoji="0" lang="en-GB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</a:br>
            <a:endParaRPr kumimoji="0" lang="en-GB" sz="3000" b="1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Helvetica"/>
              <a:ea typeface="+mj-ea"/>
              <a:cs typeface="Helvetica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971600" y="1340768"/>
            <a:ext cx="7524650" cy="2942084"/>
            <a:chOff x="971600" y="1340768"/>
            <a:chExt cx="7524650" cy="2942084"/>
          </a:xfrm>
        </p:grpSpPr>
        <p:sp>
          <p:nvSpPr>
            <p:cNvPr id="19" name="Oval 3"/>
            <p:cNvSpPr>
              <a:spLocks noChangeArrowheads="1"/>
            </p:cNvSpPr>
            <p:nvPr/>
          </p:nvSpPr>
          <p:spPr bwMode="auto">
            <a:xfrm>
              <a:off x="8172400" y="1556792"/>
              <a:ext cx="323850" cy="323850"/>
            </a:xfrm>
            <a:prstGeom prst="ellipse">
              <a:avLst/>
            </a:prstGeom>
            <a:solidFill>
              <a:srgbClr val="FFFFFF">
                <a:alpha val="70000"/>
              </a:srgbClr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A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Oval 4"/>
            <p:cNvSpPr>
              <a:spLocks noChangeArrowheads="1"/>
            </p:cNvSpPr>
            <p:nvPr/>
          </p:nvSpPr>
          <p:spPr bwMode="auto">
            <a:xfrm>
              <a:off x="7596336" y="1340768"/>
              <a:ext cx="323850" cy="323850"/>
            </a:xfrm>
            <a:prstGeom prst="ellipse">
              <a:avLst/>
            </a:prstGeom>
            <a:solidFill>
              <a:srgbClr val="FFFFFF">
                <a:alpha val="70000"/>
              </a:srgbClr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B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Oval 5"/>
            <p:cNvSpPr>
              <a:spLocks noChangeArrowheads="1"/>
            </p:cNvSpPr>
            <p:nvPr/>
          </p:nvSpPr>
          <p:spPr bwMode="auto">
            <a:xfrm>
              <a:off x="6391325" y="2968402"/>
              <a:ext cx="323850" cy="323850"/>
            </a:xfrm>
            <a:prstGeom prst="ellipse">
              <a:avLst/>
            </a:prstGeom>
            <a:solidFill>
              <a:srgbClr val="FFFFFF">
                <a:alpha val="70000"/>
              </a:srgbClr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C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2" name="Oval 6"/>
            <p:cNvSpPr>
              <a:spLocks noChangeArrowheads="1"/>
            </p:cNvSpPr>
            <p:nvPr/>
          </p:nvSpPr>
          <p:spPr bwMode="auto">
            <a:xfrm>
              <a:off x="4934000" y="3397027"/>
              <a:ext cx="323850" cy="323850"/>
            </a:xfrm>
            <a:prstGeom prst="ellipse">
              <a:avLst/>
            </a:prstGeom>
            <a:solidFill>
              <a:srgbClr val="FFFFFF">
                <a:alpha val="70000"/>
              </a:srgbClr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D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Oval 7"/>
            <p:cNvSpPr>
              <a:spLocks noChangeArrowheads="1"/>
            </p:cNvSpPr>
            <p:nvPr/>
          </p:nvSpPr>
          <p:spPr bwMode="auto">
            <a:xfrm>
              <a:off x="2486075" y="2111152"/>
              <a:ext cx="323850" cy="323850"/>
            </a:xfrm>
            <a:prstGeom prst="ellipse">
              <a:avLst/>
            </a:prstGeom>
            <a:solidFill>
              <a:srgbClr val="FFFFFF">
                <a:alpha val="70000"/>
              </a:srgbClr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E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Oval 8"/>
            <p:cNvSpPr>
              <a:spLocks noChangeArrowheads="1"/>
            </p:cNvSpPr>
            <p:nvPr/>
          </p:nvSpPr>
          <p:spPr bwMode="auto">
            <a:xfrm>
              <a:off x="3229025" y="2273077"/>
              <a:ext cx="323850" cy="323850"/>
            </a:xfrm>
            <a:prstGeom prst="ellipse">
              <a:avLst/>
            </a:prstGeom>
            <a:solidFill>
              <a:srgbClr val="FFFFFF">
                <a:alpha val="70000"/>
              </a:srgbClr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F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Oval 9"/>
            <p:cNvSpPr>
              <a:spLocks noChangeArrowheads="1"/>
            </p:cNvSpPr>
            <p:nvPr/>
          </p:nvSpPr>
          <p:spPr bwMode="auto">
            <a:xfrm>
              <a:off x="4029125" y="2435002"/>
              <a:ext cx="323850" cy="323850"/>
            </a:xfrm>
            <a:prstGeom prst="ellipse">
              <a:avLst/>
            </a:prstGeom>
            <a:solidFill>
              <a:srgbClr val="FFFFFF">
                <a:alpha val="70000"/>
              </a:srgbClr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G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Oval 10"/>
            <p:cNvSpPr>
              <a:spLocks noChangeArrowheads="1"/>
            </p:cNvSpPr>
            <p:nvPr/>
          </p:nvSpPr>
          <p:spPr bwMode="auto">
            <a:xfrm>
              <a:off x="1505000" y="2377852"/>
              <a:ext cx="323850" cy="323850"/>
            </a:xfrm>
            <a:prstGeom prst="ellipse">
              <a:avLst/>
            </a:prstGeom>
            <a:solidFill>
              <a:srgbClr val="FFFFFF">
                <a:alpha val="70000"/>
              </a:srgbClr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H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Oval 11"/>
            <p:cNvSpPr>
              <a:spLocks noChangeArrowheads="1"/>
            </p:cNvSpPr>
            <p:nvPr/>
          </p:nvSpPr>
          <p:spPr bwMode="auto">
            <a:xfrm>
              <a:off x="3495725" y="2901727"/>
              <a:ext cx="323850" cy="323850"/>
            </a:xfrm>
            <a:prstGeom prst="ellipse">
              <a:avLst/>
            </a:prstGeom>
            <a:solidFill>
              <a:srgbClr val="FFFFFF">
                <a:alpha val="70000"/>
              </a:srgbClr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I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Oval 12"/>
            <p:cNvSpPr>
              <a:spLocks noChangeArrowheads="1"/>
            </p:cNvSpPr>
            <p:nvPr/>
          </p:nvSpPr>
          <p:spPr bwMode="auto">
            <a:xfrm>
              <a:off x="971600" y="2901727"/>
              <a:ext cx="323850" cy="323850"/>
            </a:xfrm>
            <a:prstGeom prst="ellipse">
              <a:avLst/>
            </a:prstGeom>
            <a:solidFill>
              <a:srgbClr val="FFFFFF">
                <a:alpha val="70000"/>
              </a:srgbClr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J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Oval 13"/>
            <p:cNvSpPr>
              <a:spLocks noChangeArrowheads="1"/>
            </p:cNvSpPr>
            <p:nvPr/>
          </p:nvSpPr>
          <p:spPr bwMode="auto">
            <a:xfrm>
              <a:off x="1447850" y="3073177"/>
              <a:ext cx="323850" cy="323850"/>
            </a:xfrm>
            <a:prstGeom prst="ellipse">
              <a:avLst/>
            </a:prstGeom>
            <a:solidFill>
              <a:srgbClr val="FFFFFF">
                <a:alpha val="70000"/>
              </a:srgbClr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K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Oval 14"/>
            <p:cNvSpPr>
              <a:spLocks noChangeArrowheads="1"/>
            </p:cNvSpPr>
            <p:nvPr/>
          </p:nvSpPr>
          <p:spPr bwMode="auto">
            <a:xfrm>
              <a:off x="2019350" y="3225577"/>
              <a:ext cx="323850" cy="323850"/>
            </a:xfrm>
            <a:prstGeom prst="ellipse">
              <a:avLst/>
            </a:prstGeom>
            <a:solidFill>
              <a:srgbClr val="FFFFFF">
                <a:alpha val="70000"/>
              </a:srgbClr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L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Oval 15"/>
            <p:cNvSpPr>
              <a:spLocks noChangeArrowheads="1"/>
            </p:cNvSpPr>
            <p:nvPr/>
          </p:nvSpPr>
          <p:spPr bwMode="auto">
            <a:xfrm>
              <a:off x="971600" y="3959002"/>
              <a:ext cx="323850" cy="323850"/>
            </a:xfrm>
            <a:prstGeom prst="ellipse">
              <a:avLst/>
            </a:prstGeom>
            <a:solidFill>
              <a:srgbClr val="FFFFFF">
                <a:alpha val="70000"/>
              </a:srgbClr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M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Oval 15"/>
            <p:cNvSpPr>
              <a:spLocks noChangeArrowheads="1"/>
            </p:cNvSpPr>
            <p:nvPr/>
          </p:nvSpPr>
          <p:spPr bwMode="auto">
            <a:xfrm>
              <a:off x="7020272" y="2924944"/>
              <a:ext cx="323850" cy="323850"/>
            </a:xfrm>
            <a:prstGeom prst="ellipse">
              <a:avLst/>
            </a:prstGeom>
            <a:solidFill>
              <a:srgbClr val="FFFFFF">
                <a:alpha val="70000"/>
              </a:srgbClr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>
              <a:outerShdw dist="28398" dir="3806097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GB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cs typeface="Arial" pitchFamily="34" charset="0"/>
                </a:rPr>
                <a:t>N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2" name="Oval 5"/>
          <p:cNvSpPr>
            <a:spLocks noChangeArrowheads="1"/>
          </p:cNvSpPr>
          <p:nvPr/>
        </p:nvSpPr>
        <p:spPr bwMode="auto">
          <a:xfrm>
            <a:off x="8244408" y="2564904"/>
            <a:ext cx="323850" cy="323850"/>
          </a:xfrm>
          <a:prstGeom prst="ellipse">
            <a:avLst/>
          </a:prstGeom>
          <a:solidFill>
            <a:srgbClr val="FFFFFF">
              <a:alpha val="70000"/>
            </a:srgbClr>
          </a:solidFill>
          <a:ln w="28575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GB" sz="1200" b="1" dirty="0" smtClean="0">
                <a:latin typeface="Arial Narrow" pitchFamily="34" charset="0"/>
                <a:cs typeface="Arial" pitchFamily="34" charset="0"/>
              </a:rPr>
              <a:t>O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:\Users\cre0778\AppData\Local\Microsoft\Windows\Temporary Internet Files\Content.Outlook\YN6M21XX\SmartRepair-Aria_A (2) (2)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395536" y="980728"/>
            <a:ext cx="8433435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66738" y="1147192"/>
            <a:ext cx="6098117" cy="1371600"/>
          </a:xfrm>
          <a:prstGeom prst="rect">
            <a:avLst/>
          </a:prstGeom>
          <a:noFill/>
        </p:spPr>
        <p:txBody>
          <a:bodyPr/>
          <a:lstStyle/>
          <a:p>
            <a:pPr lvl="0">
              <a:spcAft>
                <a:spcPts val="0"/>
              </a:spcAft>
              <a:defRPr/>
            </a:pPr>
            <a:r>
              <a:rPr kumimoji="0" lang="en-GB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/>
            </a:r>
            <a:br>
              <a:rPr kumimoji="0" lang="en-GB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</a:br>
            <a:endParaRPr kumimoji="0" lang="en-GB" sz="3000" b="1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latin typeface="Helvetica"/>
              <a:ea typeface="+mj-ea"/>
              <a:cs typeface="Helvetica"/>
            </a:endParaRPr>
          </a:p>
        </p:txBody>
      </p:sp>
      <p:sp>
        <p:nvSpPr>
          <p:cNvPr id="32" name="Oval 5"/>
          <p:cNvSpPr>
            <a:spLocks noChangeArrowheads="1"/>
          </p:cNvSpPr>
          <p:nvPr/>
        </p:nvSpPr>
        <p:spPr bwMode="auto">
          <a:xfrm>
            <a:off x="2556712" y="2924944"/>
            <a:ext cx="323850" cy="323850"/>
          </a:xfrm>
          <a:prstGeom prst="ellipse">
            <a:avLst/>
          </a:prstGeom>
          <a:solidFill>
            <a:srgbClr val="FFFFFF">
              <a:alpha val="70000"/>
            </a:srgbClr>
          </a:solidFill>
          <a:ln w="28575">
            <a:solidFill>
              <a:schemeClr val="tx2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cs typeface="Arial" pitchFamily="34" charset="0"/>
              </a:rPr>
              <a:t>P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4572936" y="2276872"/>
            <a:ext cx="323850" cy="323850"/>
          </a:xfrm>
          <a:prstGeom prst="ellipse">
            <a:avLst/>
          </a:prstGeom>
          <a:solidFill>
            <a:srgbClr val="FFFFFF">
              <a:alpha val="70000"/>
            </a:srgbClr>
          </a:solidFill>
          <a:ln w="28575">
            <a:solidFill>
              <a:schemeClr val="tx2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cs typeface="Arial" pitchFamily="34" charset="0"/>
              </a:rPr>
              <a:t>Q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5076056" y="2204864"/>
            <a:ext cx="323850" cy="323850"/>
          </a:xfrm>
          <a:prstGeom prst="ellipse">
            <a:avLst/>
          </a:prstGeom>
          <a:solidFill>
            <a:srgbClr val="FFFFFF">
              <a:alpha val="70000"/>
            </a:srgbClr>
          </a:solidFill>
          <a:ln w="28575">
            <a:solidFill>
              <a:schemeClr val="tx2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GB" sz="1200" b="1" dirty="0" smtClean="0">
                <a:latin typeface="Arial Narrow" pitchFamily="34" charset="0"/>
                <a:cs typeface="Arial" pitchFamily="34" charset="0"/>
              </a:rPr>
              <a:t>R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Oval 3"/>
          <p:cNvSpPr>
            <a:spLocks noChangeArrowheads="1"/>
          </p:cNvSpPr>
          <p:nvPr/>
        </p:nvSpPr>
        <p:spPr bwMode="auto">
          <a:xfrm>
            <a:off x="179512" y="4913164"/>
            <a:ext cx="323850" cy="323850"/>
          </a:xfrm>
          <a:prstGeom prst="ellipse">
            <a:avLst/>
          </a:prstGeom>
          <a:solidFill>
            <a:srgbClr val="FFFFFF">
              <a:alpha val="70000"/>
            </a:srgbClr>
          </a:solidFill>
          <a:ln w="28575">
            <a:solidFill>
              <a:schemeClr val="tx2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cs typeface="Arial" pitchFamily="34" charset="0"/>
              </a:rPr>
              <a:t>Q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CasellaDiTesto 21"/>
          <p:cNvSpPr txBox="1"/>
          <p:nvPr/>
        </p:nvSpPr>
        <p:spPr>
          <a:xfrm>
            <a:off x="611560" y="4913014"/>
            <a:ext cx="1008112" cy="324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Calibri" pitchFamily="34" charset="0"/>
              </a:rPr>
              <a:t>Glove box</a:t>
            </a:r>
            <a:endParaRPr lang="it-IT" sz="1400" dirty="0">
              <a:latin typeface="Calibri" pitchFamily="34" charset="0"/>
            </a:endParaRPr>
          </a:p>
        </p:txBody>
      </p:sp>
      <p:sp>
        <p:nvSpPr>
          <p:cNvPr id="38" name="Oval 3"/>
          <p:cNvSpPr>
            <a:spLocks noChangeArrowheads="1"/>
          </p:cNvSpPr>
          <p:nvPr/>
        </p:nvSpPr>
        <p:spPr bwMode="auto">
          <a:xfrm>
            <a:off x="179512" y="5359288"/>
            <a:ext cx="323850" cy="323850"/>
          </a:xfrm>
          <a:prstGeom prst="ellipse">
            <a:avLst/>
          </a:prstGeom>
          <a:solidFill>
            <a:srgbClr val="FFFFFF">
              <a:alpha val="70000"/>
            </a:srgbClr>
          </a:solidFill>
          <a:ln w="28575">
            <a:solidFill>
              <a:schemeClr val="tx2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200" b="1" i="0" u="none" strike="noStrike" cap="none" normalizeH="0" baseline="0" dirty="0" smtClean="0">
                <a:ln>
                  <a:noFill/>
                </a:ln>
                <a:effectLst/>
                <a:latin typeface="Arial Narrow" pitchFamily="34" charset="0"/>
                <a:cs typeface="Arial" pitchFamily="34" charset="0"/>
              </a:rPr>
              <a:t>R</a:t>
            </a: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CasellaDiTesto 23"/>
          <p:cNvSpPr txBox="1"/>
          <p:nvPr/>
        </p:nvSpPr>
        <p:spPr>
          <a:xfrm>
            <a:off x="611560" y="5358358"/>
            <a:ext cx="2376264" cy="324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Calibri" pitchFamily="34" charset="0"/>
              </a:rPr>
              <a:t>Driver’s Information Manual</a:t>
            </a:r>
            <a:endParaRPr lang="it-IT" sz="1400" dirty="0">
              <a:latin typeface="Calibri" pitchFamily="34" charset="0"/>
            </a:endParaRPr>
          </a:p>
        </p:txBody>
      </p:sp>
      <p:sp>
        <p:nvSpPr>
          <p:cNvPr id="11" name="Oval 3"/>
          <p:cNvSpPr>
            <a:spLocks noChangeArrowheads="1"/>
          </p:cNvSpPr>
          <p:nvPr/>
        </p:nvSpPr>
        <p:spPr bwMode="auto">
          <a:xfrm>
            <a:off x="179512" y="5805413"/>
            <a:ext cx="323850" cy="323850"/>
          </a:xfrm>
          <a:prstGeom prst="ellipse">
            <a:avLst/>
          </a:prstGeom>
          <a:solidFill>
            <a:srgbClr val="FFFFFF">
              <a:alpha val="70000"/>
            </a:srgbClr>
          </a:solidFill>
          <a:ln w="28575">
            <a:solidFill>
              <a:srgbClr val="000000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GB" sz="1200" b="1" dirty="0" smtClean="0">
                <a:latin typeface="Arial Narrow" pitchFamily="34" charset="0"/>
                <a:cs typeface="Arial" pitchFamily="34" charset="0"/>
              </a:rPr>
              <a:t>S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sellaDiTesto 23"/>
          <p:cNvSpPr txBox="1"/>
          <p:nvPr/>
        </p:nvSpPr>
        <p:spPr>
          <a:xfrm>
            <a:off x="611560" y="5805263"/>
            <a:ext cx="2664296" cy="324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>
                <a:latin typeface="Calibri" pitchFamily="34" charset="0"/>
              </a:rPr>
              <a:t>Service Parts Identification Sticker</a:t>
            </a:r>
            <a:endParaRPr lang="it-IT" sz="1400" dirty="0">
              <a:latin typeface="Calibri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xagreencar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ype_x0020_of_x0020_Printed_x0020_Tools xmlns="A65C2AC9-AD79-4042-BF7C-0402A8B20641" xsi:nil="true"/>
    <Type_x0020_of_x0020_Historic_x0020_Information xmlns="a65c2ac9-ad79-4042-bf7c-0402a8b20641" xsi:nil="true"/>
    <Category0 xmlns="A65C2AC9-AD79-4042-BF7C-0402A8B20641">OEM Related Information</Category0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74D24E971F594ABA67312AFEACF4A8" ma:contentTypeVersion="3" ma:contentTypeDescription="Create a new document." ma:contentTypeScope="" ma:versionID="10621e4895a66e49a24f9814f53b179f">
  <xsd:schema xmlns:xsd="http://www.w3.org/2001/XMLSchema" xmlns:xs="http://www.w3.org/2001/XMLSchema" xmlns:p="http://schemas.microsoft.com/office/2006/metadata/properties" xmlns:ns2="A65C2AC9-AD79-4042-BF7C-0402A8B20641" xmlns:ns3="a65c2ac9-ad79-4042-bf7c-0402a8b20641" targetNamespace="http://schemas.microsoft.com/office/2006/metadata/properties" ma:root="true" ma:fieldsID="bb978501a53e43c6b0510f7040c42b56" ns2:_="" ns3:_="">
    <xsd:import namespace="A65C2AC9-AD79-4042-BF7C-0402A8B20641"/>
    <xsd:import namespace="a65c2ac9-ad79-4042-bf7c-0402a8b20641"/>
    <xsd:element name="properties">
      <xsd:complexType>
        <xsd:sequence>
          <xsd:element name="documentManagement">
            <xsd:complexType>
              <xsd:all>
                <xsd:element ref="ns2:Category0"/>
                <xsd:element ref="ns2:Type_x0020_of_x0020_Printed_x0020_Tools" minOccurs="0"/>
                <xsd:element ref="ns3:Type_x0020_of_x0020_Historic_x0020_Inform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5C2AC9-AD79-4042-BF7C-0402A8B20641" elementFormDefault="qualified">
    <xsd:import namespace="http://schemas.microsoft.com/office/2006/documentManagement/types"/>
    <xsd:import namespace="http://schemas.microsoft.com/office/infopath/2007/PartnerControls"/>
    <xsd:element name="Category0" ma:index="8" ma:displayName="Category" ma:format="Dropdown" ma:internalName="Category0">
      <xsd:simpleType>
        <xsd:restriction base="dms:Choice">
          <xsd:enumeration value="Printed Tools"/>
          <xsd:enumeration value="PaintManager CD Data Summary"/>
          <xsd:enumeration value="IT Hardware"/>
          <xsd:enumeration value="Colour Circles"/>
          <xsd:enumeration value="Historic Information"/>
          <xsd:enumeration value="Mixing Scheme/Toner Information"/>
          <xsd:enumeration value="OEM Related Information"/>
          <xsd:enumeration value="RapidMatch™ X-5"/>
          <xsd:enumeration value="Variant Descriptors"/>
          <xsd:enumeration value="Obsoletion Notices - Colour Tools"/>
        </xsd:restriction>
      </xsd:simpleType>
    </xsd:element>
    <xsd:element name="Type_x0020_of_x0020_Printed_x0020_Tools" ma:index="9" nillable="true" ma:displayName="Type of Printed Tools" ma:description="Tick ONLY if you sort this doc into Printed Tools" ma:format="Dropdown" ma:internalName="Type_x0020_of_x0020_Printed_x0020_Tools">
      <xsd:simpleType>
        <xsd:restriction base="dms:Choice">
          <xsd:enumeration value="AquaMax Extra Variant Deck"/>
          <xsd:enumeration value="Aquamax Extra VD - Chromatic"/>
          <xsd:enumeration value="Logicolor"/>
          <xsd:enumeration value="Selevariant"/>
          <xsd:enumeration value="Engine Bay"/>
          <xsd:enumeration value="Accessories Fan"/>
          <xsd:enumeration value="Moto"/>
          <xsd:enumeration value="Index Books"/>
          <xsd:enumeration value="Tinting Guides"/>
          <xsd:enumeration value="Colour Tool Images"/>
          <xsd:enumeration value="New"/>
          <xsd:enumeration value="ColorExtra"/>
          <xsd:enumeration value="MaxColor"/>
          <xsd:enumeration value="A MM TOOLS SUMMARY"/>
          <xsd:enumeration value="Historic"/>
          <xsd:enumeration value="MaxMoto Chromatic Fan"/>
          <xsd:enumeration value="Logicolor Extra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5c2ac9-ad79-4042-bf7c-0402a8b20641" elementFormDefault="qualified">
    <xsd:import namespace="http://schemas.microsoft.com/office/2006/documentManagement/types"/>
    <xsd:import namespace="http://schemas.microsoft.com/office/infopath/2007/PartnerControls"/>
    <xsd:element name="Type_x0020_of_x0020_Historic_x0020_Information" ma:index="10" nillable="true" ma:displayName="Type of Historic Information" ma:description="Applies to Historic files only" ma:format="Dropdown" ma:internalName="Type_x0020_of_x0020_Historic_x0020_Information">
      <xsd:simpleType>
        <xsd:restriction base="dms:Choice">
          <xsd:enumeration value="Summary Files"/>
          <xsd:enumeration value="Launch Briefs"/>
          <xsd:enumeration value="General Information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3606E3-DB45-4BE8-AF36-15E65D26526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CA3F7A4-A55C-43D3-9485-819B6084FFA3}">
  <ds:schemaRefs>
    <ds:schemaRef ds:uri="http://schemas.microsoft.com/office/2006/metadata/properties"/>
    <ds:schemaRef ds:uri="http://schemas.microsoft.com/office/infopath/2007/PartnerControls"/>
    <ds:schemaRef ds:uri="A65C2AC9-AD79-4042-BF7C-0402A8B20641"/>
    <ds:schemaRef ds:uri="a65c2ac9-ad79-4042-bf7c-0402a8b20641"/>
  </ds:schemaRefs>
</ds:datastoreItem>
</file>

<file path=customXml/itemProps3.xml><?xml version="1.0" encoding="utf-8"?>
<ds:datastoreItem xmlns:ds="http://schemas.openxmlformats.org/officeDocument/2006/customXml" ds:itemID="{5979EAC3-0C8A-4037-A42A-36A9CB48B5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5C2AC9-AD79-4042-BF7C-0402A8B20641"/>
    <ds:schemaRef ds:uri="a65c2ac9-ad79-4042-bf7c-0402a8b2064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Nexagreencar</Template>
  <TotalTime>94</TotalTime>
  <Words>39</Words>
  <Application>Microsoft Office PowerPoint</Application>
  <PresentationFormat>On-screen Show (4:3)</PresentationFormat>
  <Paragraphs>97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Nexagreencar</vt:lpstr>
      <vt:lpstr>PowerPoint Presentation</vt:lpstr>
      <vt:lpstr>PowerPoint Presentation</vt:lpstr>
      <vt:lpstr>PowerPoint Presentation</vt:lpstr>
      <vt:lpstr>PowerPoint Presentation</vt:lpstr>
    </vt:vector>
  </TitlesOfParts>
  <Company>PPG Industries,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carc443</dc:creator>
  <cp:lastModifiedBy>car7879</cp:lastModifiedBy>
  <cp:revision>522</cp:revision>
  <dcterms:created xsi:type="dcterms:W3CDTF">2011-02-10T15:24:22Z</dcterms:created>
  <dcterms:modified xsi:type="dcterms:W3CDTF">2012-12-19T15:02:45Z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0x0101005974D24E971F594ABA67312AFEACF4A8</vt:lpwstr>
  </property>
</Properties>
</file>